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1"/>
    <p:sldMasterId id="2147483751" r:id="rId2"/>
  </p:sldMasterIdLst>
  <p:sldIdLst>
    <p:sldId id="350" r:id="rId3"/>
    <p:sldId id="355" r:id="rId4"/>
    <p:sldId id="356" r:id="rId5"/>
    <p:sldId id="274" r:id="rId6"/>
    <p:sldId id="269" r:id="rId7"/>
    <p:sldId id="342" r:id="rId8"/>
    <p:sldId id="279" r:id="rId9"/>
    <p:sldId id="326" r:id="rId10"/>
    <p:sldId id="277" r:id="rId11"/>
    <p:sldId id="287" r:id="rId12"/>
    <p:sldId id="289" r:id="rId13"/>
    <p:sldId id="293" r:id="rId14"/>
    <p:sldId id="311" r:id="rId15"/>
    <p:sldId id="305" r:id="rId16"/>
    <p:sldId id="307" r:id="rId17"/>
    <p:sldId id="357" r:id="rId18"/>
    <p:sldId id="300" r:id="rId19"/>
    <p:sldId id="351" r:id="rId20"/>
    <p:sldId id="306" r:id="rId21"/>
    <p:sldId id="354" r:id="rId22"/>
    <p:sldId id="353" r:id="rId23"/>
    <p:sldId id="297" r:id="rId24"/>
    <p:sldId id="302" r:id="rId25"/>
    <p:sldId id="358" r:id="rId26"/>
    <p:sldId id="30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SHİBA" initials="T" lastIdx="0" clrIdx="0">
    <p:extLst>
      <p:ext uri="{19B8F6BF-5375-455C-9EA6-DF929625EA0E}">
        <p15:presenceInfo xmlns:p15="http://schemas.microsoft.com/office/powerpoint/2012/main" userId="TOSHİ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49" autoAdjust="0"/>
    <p:restoredTop sz="94660"/>
  </p:normalViewPr>
  <p:slideViewPr>
    <p:cSldViewPr snapToGrid="0">
      <p:cViewPr varScale="1">
        <p:scale>
          <a:sx n="73" d="100"/>
          <a:sy n="73" d="100"/>
        </p:scale>
        <p:origin x="82" y="2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053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5947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4475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95858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64656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56099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76162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361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5172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575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1747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2929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9890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980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55860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117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 için tıklatın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517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10/9/2023</a:t>
            </a:fld>
            <a:endParaRPr lang="en-US" dirty="0"/>
          </a:p>
        </p:txBody>
      </p:sp>
    </p:spTree>
    <p:extLst>
      <p:ext uri="{BB962C8B-B14F-4D97-AF65-F5344CB8AC3E}">
        <p14:creationId xmlns:p14="http://schemas.microsoft.com/office/powerpoint/2010/main" val="138041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75133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4698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46543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3142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00609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 için tıklatın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3010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74994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 için tıklatın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00917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7553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12650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745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5832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8A87A34-81AB-432B-8DAE-1953F412C126}" type="datetimeFigureOut">
              <a:rPr lang="en-US" smtClean="0"/>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333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10/9/2023</a:t>
            </a:fld>
            <a:endParaRPr lang="en-US" dirty="0"/>
          </a:p>
        </p:txBody>
      </p:sp>
    </p:spTree>
    <p:extLst>
      <p:ext uri="{BB962C8B-B14F-4D97-AF65-F5344CB8AC3E}">
        <p14:creationId xmlns:p14="http://schemas.microsoft.com/office/powerpoint/2010/main" val="396499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4313385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10/9/2023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744312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hyperlink" Target="https://avesis.marmara.edu.tr/bakiasilturk" TargetMode="External"/><Relationship Id="rId13" Type="http://schemas.openxmlformats.org/officeDocument/2006/relationships/hyperlink" Target="https://avesis.marmara.edu.tr/galisik" TargetMode="External"/><Relationship Id="rId18" Type="http://schemas.openxmlformats.org/officeDocument/2006/relationships/hyperlink" Target="https://avesis.marmara.edu.tr/nuyaniker" TargetMode="External"/><Relationship Id="rId3" Type="http://schemas.openxmlformats.org/officeDocument/2006/relationships/hyperlink" Target="https://avesis.marmara.edu.tr/sehnazalis" TargetMode="External"/><Relationship Id="rId21" Type="http://schemas.openxmlformats.org/officeDocument/2006/relationships/hyperlink" Target="https://avesis.marmara.edu.tr/evrim.ulusan" TargetMode="External"/><Relationship Id="rId7" Type="http://schemas.openxmlformats.org/officeDocument/2006/relationships/hyperlink" Target="https://avesis.marmara.edu.tr/mehmet.aca" TargetMode="External"/><Relationship Id="rId12" Type="http://schemas.openxmlformats.org/officeDocument/2006/relationships/hyperlink" Target="https://avesis.marmara.edu.tr/hadu" TargetMode="External"/><Relationship Id="rId17" Type="http://schemas.openxmlformats.org/officeDocument/2006/relationships/hyperlink" Target="https://avesis.marmara.edu.tr/muratkoc" TargetMode="External"/><Relationship Id="rId25" Type="http://schemas.openxmlformats.org/officeDocument/2006/relationships/hyperlink" Target="https://avesis.marmara.edu.tr/mehdi.genceli/egitim" TargetMode="External"/><Relationship Id="rId2" Type="http://schemas.openxmlformats.org/officeDocument/2006/relationships/hyperlink" Target="https://avesis.marmara.edu.tr/mgur" TargetMode="External"/><Relationship Id="rId16" Type="http://schemas.openxmlformats.org/officeDocument/2006/relationships/hyperlink" Target="https://avesis.marmara.edu.tr/guldensagol" TargetMode="External"/><Relationship Id="rId20" Type="http://schemas.openxmlformats.org/officeDocument/2006/relationships/hyperlink" Target="https://avesis.marmara.edu.tr/nusret.gedik" TargetMode="External"/><Relationship Id="rId1" Type="http://schemas.openxmlformats.org/officeDocument/2006/relationships/slideLayout" Target="../slideLayouts/slideLayout2.xml"/><Relationship Id="rId6" Type="http://schemas.openxmlformats.org/officeDocument/2006/relationships/hyperlink" Target="https://avesis.marmara.edu.tr/esahin" TargetMode="External"/><Relationship Id="rId11" Type="http://schemas.openxmlformats.org/officeDocument/2006/relationships/hyperlink" Target="https://avesis.marmara.edu.tr/mgunes" TargetMode="External"/><Relationship Id="rId24" Type="http://schemas.openxmlformats.org/officeDocument/2006/relationships/hyperlink" Target="https://avesis.marmara.edu.tr/ozlem.yilmaz" TargetMode="External"/><Relationship Id="rId5" Type="http://schemas.openxmlformats.org/officeDocument/2006/relationships/hyperlink" Target="https://avesis.marmara.edu.tr/hakan.tas" TargetMode="External"/><Relationship Id="rId15" Type="http://schemas.openxmlformats.org/officeDocument/2006/relationships/hyperlink" Target="https://avesis.marmara.edu.tr/sebahat" TargetMode="External"/><Relationship Id="rId23" Type="http://schemas.openxmlformats.org/officeDocument/2006/relationships/hyperlink" Target="https://avesis.marmara.edu.tr/soner.atalan" TargetMode="External"/><Relationship Id="rId10" Type="http://schemas.openxmlformats.org/officeDocument/2006/relationships/hyperlink" Target="https://avesis.marmara.edu.tr/akoc" TargetMode="External"/><Relationship Id="rId19" Type="http://schemas.openxmlformats.org/officeDocument/2006/relationships/hyperlink" Target="https://avesis.marmara.edu.tr/14564" TargetMode="External"/><Relationship Id="rId4" Type="http://schemas.openxmlformats.org/officeDocument/2006/relationships/hyperlink" Target="https://avesis.marmara.edu.tr/omer.zulfe" TargetMode="External"/><Relationship Id="rId9" Type="http://schemas.openxmlformats.org/officeDocument/2006/relationships/hyperlink" Target="https://avesis.marmara.edu.tr/uaslan" TargetMode="External"/><Relationship Id="rId14" Type="http://schemas.openxmlformats.org/officeDocument/2006/relationships/hyperlink" Target="https://avesis.marmara.edu.tr/sugurcan" TargetMode="External"/><Relationship Id="rId22" Type="http://schemas.openxmlformats.org/officeDocument/2006/relationships/hyperlink" Target="https://avesis.marmara.edu.tr/burcu.sibic"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renci_Disiplin_Y_netmeli_i%20(1).pdf"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hyperlink" Target="renci_Disiplin_Y_netmeli_i.pdf"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4" name="Dikdörtgen 3"/>
          <p:cNvSpPr/>
          <p:nvPr/>
        </p:nvSpPr>
        <p:spPr>
          <a:xfrm>
            <a:off x="5202828" y="1391291"/>
            <a:ext cx="6934078" cy="507831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İnsan ve Toplum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Bilimleri Fakültesi</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Türk Dili ve Edebiyatı Bölümü</a:t>
            </a:r>
          </a:p>
          <a:p>
            <a:pPr marL="0" marR="0" lvl="0" indent="0" algn="ctr" defTabSz="457200" rtl="0" eaLnBrk="1" fontAlgn="auto" latinLnBrk="0" hangingPunct="1">
              <a:lnSpc>
                <a:spcPct val="100000"/>
              </a:lnSpc>
              <a:spcBef>
                <a:spcPts val="0"/>
              </a:spcBef>
              <a:spcAft>
                <a:spcPts val="0"/>
              </a:spcAft>
              <a:buClrTx/>
              <a:buSzTx/>
              <a:buFontTx/>
              <a:buNone/>
              <a:tabLst/>
              <a:defRPr/>
            </a:pPr>
            <a:r>
              <a:rPr lang="tr-TR" sz="3600" b="1" dirty="0">
                <a:solidFill>
                  <a:prstClr val="white"/>
                </a:solidFill>
                <a:latin typeface="Tahoma" panose="020B0604030504040204" pitchFamily="34" charset="0"/>
                <a:ea typeface="Tahoma" panose="020B0604030504040204" pitchFamily="34" charset="0"/>
                <a:cs typeface="Tahoma" panose="020B0604030504040204" pitchFamily="34" charset="0"/>
              </a:rPr>
              <a:t>Tanıtım Toplantısı</a:t>
            </a:r>
            <a:endParaRPr kumimoji="0" lang="tr-TR" sz="3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tr-TR"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Prof. Dr. Harun DUMAN,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Bölüm Bşk.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09 Ekim 2023</a:t>
            </a:r>
            <a:endParaRPr kumimoji="0" lang="tr-TR"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esim 1"/>
          <p:cNvPicPr>
            <a:picLocks noChangeAspect="1"/>
          </p:cNvPicPr>
          <p:nvPr/>
        </p:nvPicPr>
        <p:blipFill rotWithShape="1">
          <a:blip r:embed="rId2"/>
          <a:srcRect l="3275" r="7840"/>
          <a:stretch/>
        </p:blipFill>
        <p:spPr>
          <a:xfrm>
            <a:off x="1050104" y="3481248"/>
            <a:ext cx="3948547"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sim 2"/>
          <p:cNvPicPr>
            <a:picLocks noChangeAspect="1"/>
          </p:cNvPicPr>
          <p:nvPr/>
        </p:nvPicPr>
        <p:blipFill>
          <a:blip r:embed="rId3"/>
          <a:stretch>
            <a:fillRect/>
          </a:stretch>
        </p:blipFill>
        <p:spPr>
          <a:xfrm>
            <a:off x="966336" y="354977"/>
            <a:ext cx="4116082" cy="3126271"/>
          </a:xfrm>
          <a:prstGeom prst="rect">
            <a:avLst/>
          </a:prstGeom>
        </p:spPr>
      </p:pic>
      <p:pic>
        <p:nvPicPr>
          <p:cNvPr id="5" name="Resim 4">
            <a:extLst>
              <a:ext uri="{FF2B5EF4-FFF2-40B4-BE49-F238E27FC236}">
                <a16:creationId xmlns:a16="http://schemas.microsoft.com/office/drawing/2014/main" id="{E7253F85-20C7-BF4E-3F25-4EC6CAC2340F}"/>
              </a:ext>
            </a:extLst>
          </p:cNvPr>
          <p:cNvPicPr>
            <a:picLocks noChangeAspect="1"/>
          </p:cNvPicPr>
          <p:nvPr/>
        </p:nvPicPr>
        <p:blipFill>
          <a:blip r:embed="rId4"/>
          <a:stretch>
            <a:fillRect/>
          </a:stretch>
        </p:blipFill>
        <p:spPr>
          <a:xfrm>
            <a:off x="8011203" y="58155"/>
            <a:ext cx="1317328" cy="1333136"/>
          </a:xfrm>
          <a:prstGeom prst="rect">
            <a:avLst/>
          </a:prstGeom>
        </p:spPr>
      </p:pic>
    </p:spTree>
    <p:extLst>
      <p:ext uri="{BB962C8B-B14F-4D97-AF65-F5344CB8AC3E}">
        <p14:creationId xmlns:p14="http://schemas.microsoft.com/office/powerpoint/2010/main" val="3167397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Resim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3668" y="4407208"/>
            <a:ext cx="3889743" cy="2450792"/>
          </a:xfrm>
          <a:prstGeom prst="rect">
            <a:avLst/>
          </a:prstGeom>
          <a:ln>
            <a:noFill/>
          </a:ln>
          <a:effectLst>
            <a:softEdge rad="112500"/>
          </a:effectLst>
        </p:spPr>
      </p:pic>
      <p:pic>
        <p:nvPicPr>
          <p:cNvPr id="2" name="Resim 1"/>
          <p:cNvPicPr>
            <a:picLocks noChangeAspect="1"/>
          </p:cNvPicPr>
          <p:nvPr/>
        </p:nvPicPr>
        <p:blipFill>
          <a:blip r:embed="rId3"/>
          <a:stretch>
            <a:fillRect/>
          </a:stretch>
        </p:blipFill>
        <p:spPr>
          <a:xfrm>
            <a:off x="5463263" y="112054"/>
            <a:ext cx="5617029" cy="4217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sim 2"/>
          <p:cNvPicPr>
            <a:picLocks noChangeAspect="1"/>
          </p:cNvPicPr>
          <p:nvPr/>
        </p:nvPicPr>
        <p:blipFill>
          <a:blip r:embed="rId4"/>
          <a:stretch>
            <a:fillRect/>
          </a:stretch>
        </p:blipFill>
        <p:spPr>
          <a:xfrm>
            <a:off x="244461" y="1009037"/>
            <a:ext cx="4470653" cy="4338026"/>
          </a:xfrm>
          <a:prstGeom prst="rect">
            <a:avLst/>
          </a:prstGeom>
          <a:ln>
            <a:noFill/>
          </a:ln>
          <a:effectLst>
            <a:softEdge rad="112500"/>
          </a:effectLst>
        </p:spPr>
      </p:pic>
    </p:spTree>
    <p:extLst>
      <p:ext uri="{BB962C8B-B14F-4D97-AF65-F5344CB8AC3E}">
        <p14:creationId xmlns:p14="http://schemas.microsoft.com/office/powerpoint/2010/main" val="29510719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Metin kutusu 6">
            <a:extLst>
              <a:ext uri="{FF2B5EF4-FFF2-40B4-BE49-F238E27FC236}">
                <a16:creationId xmlns:a16="http://schemas.microsoft.com/office/drawing/2014/main" id="{CFBD3083-8E08-5E69-0CAF-B80CC561EDED}"/>
              </a:ext>
            </a:extLst>
          </p:cNvPr>
          <p:cNvSpPr txBox="1"/>
          <p:nvPr/>
        </p:nvSpPr>
        <p:spPr>
          <a:xfrm>
            <a:off x="4341181" y="2068497"/>
            <a:ext cx="6283170" cy="3724096"/>
          </a:xfrm>
          <a:prstGeom prst="rect">
            <a:avLst/>
          </a:prstGeom>
          <a:noFill/>
        </p:spPr>
        <p:txBody>
          <a:bodyPr wrap="square">
            <a:spAutoFit/>
          </a:bodyPr>
          <a:lstStyle/>
          <a:p>
            <a:pPr algn="ctr"/>
            <a:r>
              <a:rPr lang="tr-TR" sz="2000" i="0" u="sng" dirty="0">
                <a:solidFill>
                  <a:schemeClr val="bg1"/>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Prof. Dr. Muhammet GÜR</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Prof. Dr. Fatma Nükhet Şehnaz ALİŞ</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Prof. Dr. Ömer ZÜLFE</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Prof. Dr. Hakan TAŞ</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Prof. Dr. Erdal ŞAHİN</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Prof. Dr. Mehmet AÇA</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Prof. Dr. Baki ASİLTÜRK</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Prof. Dr. Üzeyir ASLAN</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Doç. Dr. Aylin KOÇ GİANNOPOULOS</a:t>
            </a:r>
            <a:endParaRPr lang="tr-TR" sz="2000" i="0" u="sng" dirty="0">
              <a:solidFill>
                <a:schemeClr val="bg1"/>
              </a:solidFill>
              <a:effectLst/>
              <a:latin typeface="Arial" panose="020B0604020202020204" pitchFamily="34" charset="0"/>
              <a:cs typeface="Arial" panose="020B0604020202020204" pitchFamily="34" charset="0"/>
            </a:endParaRPr>
          </a:p>
          <a:p>
            <a:pPr algn="ctr"/>
            <a:r>
              <a:rPr lang="tr-TR" sz="2000" i="0" u="sng" dirty="0">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Doç. Dr. Mehmet GÜNEŞ</a:t>
            </a:r>
            <a:endParaRPr lang="tr-TR" sz="2000" i="0" u="sng" dirty="0">
              <a:solidFill>
                <a:schemeClr val="bg1"/>
              </a:solidFill>
              <a:effectLst/>
              <a:latin typeface="Arial" panose="020B0604020202020204" pitchFamily="34" charset="0"/>
              <a:cs typeface="Arial" panose="020B0604020202020204" pitchFamily="34" charset="0"/>
            </a:endParaRPr>
          </a:p>
          <a:p>
            <a:br>
              <a:rPr lang="tr-TR" dirty="0"/>
            </a:br>
            <a:endParaRPr lang="tr-TR" dirty="0"/>
          </a:p>
        </p:txBody>
      </p:sp>
      <p:graphicFrame>
        <p:nvGraphicFramePr>
          <p:cNvPr id="8" name="Tablo 8">
            <a:extLst>
              <a:ext uri="{FF2B5EF4-FFF2-40B4-BE49-F238E27FC236}">
                <a16:creationId xmlns:a16="http://schemas.microsoft.com/office/drawing/2014/main" id="{8CF9F3C0-BE7E-D942-1F5D-E3D94193FF1F}"/>
              </a:ext>
            </a:extLst>
          </p:cNvPr>
          <p:cNvGraphicFramePr>
            <a:graphicFrameLocks noGrp="1"/>
          </p:cNvGraphicFramePr>
          <p:nvPr>
            <p:extLst>
              <p:ext uri="{D42A27DB-BD31-4B8C-83A1-F6EECF244321}">
                <p14:modId xmlns:p14="http://schemas.microsoft.com/office/powerpoint/2010/main" val="3747790045"/>
              </p:ext>
            </p:extLst>
          </p:nvPr>
        </p:nvGraphicFramePr>
        <p:xfrm>
          <a:off x="0" y="1"/>
          <a:ext cx="12192000" cy="7010400"/>
        </p:xfrm>
        <a:graphic>
          <a:graphicData uri="http://schemas.openxmlformats.org/drawingml/2006/table">
            <a:tbl>
              <a:tblPr firstRow="1" bandRow="1">
                <a:tableStyleId>{5C22544A-7EE6-4342-B048-85BDC9FD1C3A}</a:tableStyleId>
              </a:tblPr>
              <a:tblGrid>
                <a:gridCol w="5802862">
                  <a:extLst>
                    <a:ext uri="{9D8B030D-6E8A-4147-A177-3AD203B41FA5}">
                      <a16:colId xmlns:a16="http://schemas.microsoft.com/office/drawing/2014/main" val="4095991289"/>
                    </a:ext>
                  </a:extLst>
                </a:gridCol>
                <a:gridCol w="6389138">
                  <a:extLst>
                    <a:ext uri="{9D8B030D-6E8A-4147-A177-3AD203B41FA5}">
                      <a16:colId xmlns:a16="http://schemas.microsoft.com/office/drawing/2014/main" val="2359190118"/>
                    </a:ext>
                  </a:extLst>
                </a:gridCol>
              </a:tblGrid>
              <a:tr h="548031">
                <a:tc gridSpan="2">
                  <a:txBody>
                    <a:bodyPr/>
                    <a:lstStyle/>
                    <a:p>
                      <a:pPr algn="ctr"/>
                      <a:r>
                        <a:rPr lang="tr-TR" sz="3200" b="1" dirty="0">
                          <a:solidFill>
                            <a:schemeClr val="tx1"/>
                          </a:solidFill>
                        </a:rPr>
                        <a:t>Akademik Personel</a:t>
                      </a:r>
                    </a:p>
                  </a:txBody>
                  <a:tcPr/>
                </a:tc>
                <a:tc hMerge="1">
                  <a:txBody>
                    <a:bodyPr/>
                    <a:lstStyle/>
                    <a:p>
                      <a:endParaRPr lang="tr-TR" dirty="0"/>
                    </a:p>
                  </a:txBody>
                  <a:tcPr/>
                </a:tc>
                <a:extLst>
                  <a:ext uri="{0D108BD9-81ED-4DB2-BD59-A6C34878D82A}">
                    <a16:rowId xmlns:a16="http://schemas.microsoft.com/office/drawing/2014/main" val="3484993870"/>
                  </a:ext>
                </a:extLst>
              </a:tr>
              <a:tr h="6086033">
                <a:tc>
                  <a:txBody>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2">
                            <a:extLst>
                              <a:ext uri="{A12FA001-AC4F-418D-AE19-62706E023703}">
                                <ahyp:hlinkClr xmlns:ahyp="http://schemas.microsoft.com/office/drawing/2018/hyperlinkcolor" val="tx"/>
                              </a:ext>
                            </a:extLst>
                          </a:hlinkClick>
                        </a:rPr>
                        <a:t>Prof. Dr. Harun DUMAN</a:t>
                      </a: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(Bölüm Bşk.)</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13">
                            <a:extLst>
                              <a:ext uri="{A12FA001-AC4F-418D-AE19-62706E023703}">
                                <ahyp:hlinkClr xmlns:ahyp="http://schemas.microsoft.com/office/drawing/2018/hyperlinkcolor" val="tx"/>
                              </a:ext>
                            </a:extLst>
                          </a:hlinkClick>
                        </a:rPr>
                        <a:t>Prof. Dr. Gülşen SEYHAN ALIŞIK</a:t>
                      </a: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(Eski Türk Dili ABD Bşk.)</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Baki ASİLTÜRK (Yeni Türk Edebiyatı ABD Bşk.)</a:t>
                      </a:r>
                      <a:endParaRPr lang="tr-TR" sz="1500" b="1" i="0" u="sng" dirty="0">
                        <a:solidFill>
                          <a:schemeClr val="tx1"/>
                        </a:solidFill>
                        <a:effectLst/>
                        <a:latin typeface="Arial" panose="020B0604020202020204" pitchFamily="34" charset="0"/>
                        <a:cs typeface="Arial" panose="020B0604020202020204" pitchFamily="34" charset="0"/>
                      </a:endParaRPr>
                    </a:p>
                    <a:p>
                      <a:pPr algn="l">
                        <a:lnSpc>
                          <a:spcPct val="100000"/>
                        </a:lnSpc>
                        <a:spcBef>
                          <a:spcPts val="600"/>
                        </a:spcBef>
                        <a:spcAft>
                          <a:spcPts val="600"/>
                        </a:spcAft>
                      </a:pPr>
                      <a:r>
                        <a:rPr lang="tr-TR" sz="1500" b="1" i="0" u="sng" dirty="0">
                          <a:solidFill>
                            <a:schemeClr val="tx1"/>
                          </a:solidFill>
                          <a:effectLst/>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Prof. Dr. Üzeyir ASLAN</a:t>
                      </a:r>
                      <a:r>
                        <a:rPr lang="tr-TR" sz="1500" b="1" i="0" u="sng" dirty="0">
                          <a:solidFill>
                            <a:schemeClr val="tx1"/>
                          </a:solidFill>
                          <a:effectLst/>
                          <a:latin typeface="Arial" panose="020B0604020202020204" pitchFamily="34" charset="0"/>
                          <a:cs typeface="Arial" panose="020B0604020202020204" pitchFamily="34" charset="0"/>
                        </a:rPr>
                        <a:t> </a:t>
                      </a: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(Eski Türk Edebiyatı ABD Bşk.) </a:t>
                      </a:r>
                      <a:endParaRPr lang="tr-TR" sz="1500" b="1" i="0" u="sng" dirty="0">
                        <a:solidFill>
                          <a:schemeClr val="tx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Mehmet AÇA (Türk Halk Edebiyatı ABD Bşk.)</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Prof. Dr. </a:t>
                      </a: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Erdal ŞAHİN (Yeni Türk Dili ABD Bşk.)</a:t>
                      </a:r>
                      <a:endParaRPr lang="tr-TR" sz="1500" b="1" i="0" u="sng" dirty="0">
                        <a:solidFill>
                          <a:schemeClr val="tx1"/>
                        </a:solidFill>
                        <a:effectLst/>
                        <a:latin typeface="Arial" panose="020B0604020202020204" pitchFamily="34" charset="0"/>
                        <a:cs typeface="Arial" panose="020B0604020202020204" pitchFamily="34" charset="0"/>
                      </a:endParaRPr>
                    </a:p>
                    <a:p>
                      <a:pPr algn="l">
                        <a:lnSpc>
                          <a:spcPct val="100000"/>
                        </a:lnSpc>
                        <a:spcBef>
                          <a:spcPts val="600"/>
                        </a:spcBef>
                        <a:spcAft>
                          <a:spcPts val="600"/>
                        </a:spcAft>
                      </a:pPr>
                      <a:r>
                        <a:rPr lang="tr-TR" sz="1500" b="1" i="0" u="sng" dirty="0">
                          <a:solidFill>
                            <a:schemeClr val="tx1"/>
                          </a:solidFill>
                          <a:effectLst/>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Prof. Dr. Sema UĞURCAN</a:t>
                      </a:r>
                      <a:endParaRPr lang="tr-TR" sz="1500" b="1" i="0" u="sng" dirty="0">
                        <a:solidFill>
                          <a:schemeClr val="tx1"/>
                        </a:solidFill>
                        <a:effectLst/>
                        <a:latin typeface="Arial" panose="020B0604020202020204" pitchFamily="34" charset="0"/>
                        <a:cs typeface="Arial" panose="020B0604020202020204" pitchFamily="34" charset="0"/>
                      </a:endParaRPr>
                    </a:p>
                    <a:p>
                      <a:pPr algn="l">
                        <a:lnSpc>
                          <a:spcPct val="100000"/>
                        </a:lnSpc>
                        <a:spcBef>
                          <a:spcPts val="600"/>
                        </a:spcBef>
                        <a:spcAft>
                          <a:spcPts val="600"/>
                        </a:spcAft>
                      </a:pPr>
                      <a:r>
                        <a:rPr lang="tr-TR" sz="1500" b="1" i="0" u="sng" dirty="0">
                          <a:solidFill>
                            <a:schemeClr val="tx1"/>
                          </a:solidFill>
                          <a:effectLst/>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Prof. Dr. Sebahat DENİZ</a:t>
                      </a:r>
                      <a:endParaRPr lang="tr-TR" sz="1500" b="1" i="0" u="sng" dirty="0">
                        <a:solidFill>
                          <a:schemeClr val="tx1"/>
                        </a:solidFill>
                        <a:effectLst/>
                        <a:latin typeface="Arial" panose="020B0604020202020204" pitchFamily="34" charset="0"/>
                        <a:cs typeface="Arial" panose="020B0604020202020204" pitchFamily="34" charset="0"/>
                      </a:endParaRPr>
                    </a:p>
                    <a:p>
                      <a:pPr algn="l">
                        <a:lnSpc>
                          <a:spcPct val="100000"/>
                        </a:lnSpc>
                        <a:spcBef>
                          <a:spcPts val="600"/>
                        </a:spcBef>
                        <a:spcAft>
                          <a:spcPts val="600"/>
                        </a:spcAft>
                      </a:pPr>
                      <a:r>
                        <a:rPr lang="tr-TR" sz="1500" b="1" i="0" u="sng" dirty="0">
                          <a:solidFill>
                            <a:schemeClr val="tx1"/>
                          </a:solidFill>
                          <a:effectLst/>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Prof. Dr. Gülden SAĞOL YÜKSEKKAYA</a:t>
                      </a:r>
                      <a:endParaRPr lang="tr-TR" sz="1500" b="1" i="0" u="sng" dirty="0">
                        <a:solidFill>
                          <a:schemeClr val="tx1"/>
                        </a:solidFill>
                        <a:effectLst/>
                        <a:latin typeface="Arial" panose="020B0604020202020204" pitchFamily="34" charset="0"/>
                        <a:cs typeface="Arial" panose="020B0604020202020204" pitchFamily="34" charset="0"/>
                      </a:endParaRPr>
                    </a:p>
                    <a:p>
                      <a:pPr algn="l">
                        <a:lnSpc>
                          <a:spcPct val="100000"/>
                        </a:lnSpc>
                        <a:spcBef>
                          <a:spcPts val="600"/>
                        </a:spcBef>
                        <a:spcAft>
                          <a:spcPts val="600"/>
                        </a:spcAft>
                      </a:pPr>
                      <a:r>
                        <a:rPr lang="tr-TR" sz="1500" b="1" i="0" u="sng" dirty="0">
                          <a:solidFill>
                            <a:schemeClr val="tx1"/>
                          </a:solidFill>
                          <a:effectLst/>
                          <a:latin typeface="Arial" panose="020B0604020202020204" pitchFamily="34" charset="0"/>
                          <a:cs typeface="Arial" panose="020B0604020202020204" pitchFamily="34" charset="0"/>
                        </a:rPr>
                        <a:t>Prof. Dr. Muhammet GÜR</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Hakan TAŞ</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Ömer ZÜLFE</a:t>
                      </a:r>
                      <a:endParaRPr lang="tr-TR" sz="1500" b="1" i="0" u="sng" dirty="0">
                        <a:solidFill>
                          <a:schemeClr val="tx1"/>
                        </a:solidFill>
                        <a:effectLst/>
                        <a:latin typeface="Arial" panose="020B0604020202020204" pitchFamily="34" charset="0"/>
                        <a:cs typeface="Arial" panose="020B0604020202020204" pitchFamily="34" charset="0"/>
                      </a:endParaRPr>
                    </a:p>
                    <a:p>
                      <a:pPr algn="l">
                        <a:lnSpc>
                          <a:spcPct val="100000"/>
                        </a:lnSpc>
                        <a:spcBef>
                          <a:spcPts val="600"/>
                        </a:spcBef>
                        <a:spcAft>
                          <a:spcPts val="600"/>
                        </a:spcAft>
                      </a:pPr>
                      <a:r>
                        <a:rPr lang="tr-TR" sz="1500" b="1" i="0" u="sng" dirty="0">
                          <a:solidFill>
                            <a:schemeClr val="tx1"/>
                          </a:solidFill>
                          <a:effectLst/>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Prof. Dr. Murat KOÇ</a:t>
                      </a:r>
                      <a:endParaRPr lang="tr-TR" sz="1500" b="1" i="0" u="sng" dirty="0">
                        <a:solidFill>
                          <a:schemeClr val="tx1"/>
                        </a:solidFill>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Aylin KOÇ GİANNOPOULOS</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Mehmet GÜNEŞ</a:t>
                      </a: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tr-TR"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 Dr. Ümran AY SAY</a:t>
                      </a:r>
                    </a:p>
                    <a:p>
                      <a:pPr algn="l">
                        <a:lnSpc>
                          <a:spcPct val="100000"/>
                        </a:lnSpc>
                        <a:spcBef>
                          <a:spcPts val="600"/>
                        </a:spcBef>
                        <a:spcAft>
                          <a:spcPts val="600"/>
                        </a:spcAft>
                      </a:pPr>
                      <a:endParaRPr lang="tr-TR" sz="1600" b="1" i="0" u="sng" dirty="0">
                        <a:solidFill>
                          <a:schemeClr val="tx1"/>
                        </a:solidFill>
                        <a:effectLst/>
                        <a:latin typeface="Arial" panose="020B0604020202020204" pitchFamily="34" charset="0"/>
                        <a:cs typeface="Arial" panose="020B0604020202020204" pitchFamily="34" charset="0"/>
                      </a:endParaRPr>
                    </a:p>
                  </a:txBody>
                  <a:tcPr/>
                </a:tc>
                <a:tc>
                  <a:txBody>
                    <a:bodyPr/>
                    <a:lstStyle/>
                    <a:p>
                      <a:pPr algn="l"/>
                      <a:endParaRPr lang="tr-TR" sz="1600" b="1" i="0" u="none" dirty="0">
                        <a:solidFill>
                          <a:schemeClr val="tx1"/>
                        </a:solidFill>
                        <a:effectLst/>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Doç. Dr. Nursel  UYANIKER</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Doç. Dr. Güler DOĞAN AVERBEK</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Doç. Dr. Nusret GEDİK</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sng" dirty="0">
                          <a:solidFill>
                            <a:schemeClr val="tx1"/>
                          </a:solidFill>
                          <a:effectLst/>
                          <a:latin typeface="Arial" panose="020B0604020202020204" pitchFamily="34" charset="0"/>
                          <a:cs typeface="Arial" panose="020B0604020202020204" pitchFamily="34" charset="0"/>
                        </a:rPr>
                        <a:t>Doç. Dr. Aslı FİŞEKÇİOĞLU</a:t>
                      </a:r>
                    </a:p>
                    <a:p>
                      <a:pPr algn="l">
                        <a:lnSpc>
                          <a:spcPct val="150000"/>
                        </a:lnSpc>
                      </a:pPr>
                      <a:endParaRPr lang="tr-TR" sz="1600" b="1" i="0" u="none" dirty="0">
                        <a:solidFill>
                          <a:schemeClr val="tx1"/>
                        </a:solidFill>
                        <a:effectLst/>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Dr. Öğr. Üyesi Evrim ULUSAN ÖZTÜRKMEN</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Dr. Öğr. Üyesi </a:t>
                      </a:r>
                      <a:r>
                        <a:rPr lang="tr-TR" sz="1600" b="1" i="0" u="none" dirty="0">
                          <a:solidFill>
                            <a:schemeClr val="tx1"/>
                          </a:solidFill>
                          <a:effectLst/>
                          <a:latin typeface="Arial" panose="020B0604020202020204" pitchFamily="34" charset="0"/>
                          <a:cs typeface="Arial" panose="020B0604020202020204" pitchFamily="34" charset="0"/>
                          <a:hlinkClick r:id="rId22">
                            <a:extLst>
                              <a:ext uri="{A12FA001-AC4F-418D-AE19-62706E023703}">
                                <ahyp:hlinkClr xmlns:ahyp="http://schemas.microsoft.com/office/drawing/2018/hyperlinkcolor" val="tx"/>
                              </a:ext>
                            </a:extLst>
                          </a:hlinkClick>
                        </a:rPr>
                        <a:t>Burcu SIBIÇ</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sng" dirty="0">
                          <a:solidFill>
                            <a:schemeClr val="tx1"/>
                          </a:solidFill>
                          <a:effectLst/>
                          <a:latin typeface="Arial" panose="020B0604020202020204" pitchFamily="34" charset="0"/>
                          <a:cs typeface="Arial" panose="020B0604020202020204" pitchFamily="34" charset="0"/>
                        </a:rPr>
                        <a:t>Arş. Gör. M. Cem ÖZ </a:t>
                      </a: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23">
                            <a:extLst>
                              <a:ext uri="{A12FA001-AC4F-418D-AE19-62706E023703}">
                                <ahyp:hlinkClr xmlns:ahyp="http://schemas.microsoft.com/office/drawing/2018/hyperlinkcolor" val="tx"/>
                              </a:ext>
                            </a:extLst>
                          </a:hlinkClick>
                        </a:rPr>
                        <a:t>Arş. Gör. Soner ATALAN</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rPr>
                        <a:t> </a:t>
                      </a: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rPr>
                        <a:t>Misafir Öğretim Elemanları</a:t>
                      </a: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24">
                            <a:extLst>
                              <a:ext uri="{A12FA001-AC4F-418D-AE19-62706E023703}">
                                <ahyp:hlinkClr xmlns:ahyp="http://schemas.microsoft.com/office/drawing/2018/hyperlinkcolor" val="tx"/>
                              </a:ext>
                            </a:extLst>
                          </a:hlinkClick>
                        </a:rPr>
                        <a:t>Prof. Dr. Özlem DENİZ YILMAZ</a:t>
                      </a:r>
                      <a:endParaRPr lang="tr-TR" sz="1600" b="1" i="0" u="none" dirty="0">
                        <a:solidFill>
                          <a:schemeClr val="tx1"/>
                        </a:solidFill>
                        <a:effectLst/>
                        <a:latin typeface="Arial" panose="020B0604020202020204" pitchFamily="34" charset="0"/>
                        <a:cs typeface="Arial" panose="020B0604020202020204" pitchFamily="34" charset="0"/>
                      </a:endParaRPr>
                    </a:p>
                    <a:p>
                      <a:pPr algn="l">
                        <a:lnSpc>
                          <a:spcPct val="150000"/>
                        </a:lnSpc>
                      </a:pPr>
                      <a:r>
                        <a:rPr lang="tr-TR" sz="1600" b="1" i="0" u="none" dirty="0">
                          <a:solidFill>
                            <a:schemeClr val="tx1"/>
                          </a:solidFill>
                          <a:effectLst/>
                          <a:latin typeface="Arial" panose="020B0604020202020204" pitchFamily="34" charset="0"/>
                          <a:cs typeface="Arial" panose="020B0604020202020204" pitchFamily="34" charset="0"/>
                          <a:hlinkClick r:id="rId25">
                            <a:extLst>
                              <a:ext uri="{A12FA001-AC4F-418D-AE19-62706E023703}">
                                <ahyp:hlinkClr xmlns:ahyp="http://schemas.microsoft.com/office/drawing/2018/hyperlinkcolor" val="tx"/>
                              </a:ext>
                            </a:extLst>
                          </a:hlinkClick>
                        </a:rPr>
                        <a:t>Doç. Dr. Mehdi GENCELİ </a:t>
                      </a:r>
                      <a:endParaRPr lang="tr-TR" sz="1600" b="1" i="0" u="none" dirty="0">
                        <a:solidFill>
                          <a:schemeClr val="tx1"/>
                        </a:solidFill>
                        <a:effectLst/>
                        <a:latin typeface="Arial" panose="020B0604020202020204" pitchFamily="34" charset="0"/>
                        <a:cs typeface="Arial" panose="020B0604020202020204" pitchFamily="34" charset="0"/>
                      </a:endParaRPr>
                    </a:p>
                    <a:p>
                      <a:pPr algn="l"/>
                      <a:br>
                        <a:rPr lang="tr-TR" sz="1600" b="1" dirty="0">
                          <a:solidFill>
                            <a:schemeClr val="tx1"/>
                          </a:solidFill>
                        </a:rPr>
                      </a:br>
                      <a:endParaRPr lang="tr-TR" sz="1600" b="1" dirty="0">
                        <a:solidFill>
                          <a:schemeClr val="tx1"/>
                        </a:solidFill>
                      </a:endParaRPr>
                    </a:p>
                  </a:txBody>
                  <a:tcPr/>
                </a:tc>
                <a:extLst>
                  <a:ext uri="{0D108BD9-81ED-4DB2-BD59-A6C34878D82A}">
                    <a16:rowId xmlns:a16="http://schemas.microsoft.com/office/drawing/2014/main" val="3994307275"/>
                  </a:ext>
                </a:extLst>
              </a:tr>
            </a:tbl>
          </a:graphicData>
        </a:graphic>
      </p:graphicFrame>
    </p:spTree>
    <p:extLst>
      <p:ext uri="{BB962C8B-B14F-4D97-AF65-F5344CB8AC3E}">
        <p14:creationId xmlns:p14="http://schemas.microsoft.com/office/powerpoint/2010/main" val="1554362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7" name="Tablo 6">
            <a:extLst>
              <a:ext uri="{FF2B5EF4-FFF2-40B4-BE49-F238E27FC236}">
                <a16:creationId xmlns:a16="http://schemas.microsoft.com/office/drawing/2014/main" id="{A31596E8-BB88-E768-0349-7A2F08341A33}"/>
              </a:ext>
            </a:extLst>
          </p:cNvPr>
          <p:cNvGraphicFramePr>
            <a:graphicFrameLocks noGrp="1"/>
          </p:cNvGraphicFramePr>
          <p:nvPr>
            <p:extLst>
              <p:ext uri="{D42A27DB-BD31-4B8C-83A1-F6EECF244321}">
                <p14:modId xmlns:p14="http://schemas.microsoft.com/office/powerpoint/2010/main" val="939552505"/>
              </p:ext>
            </p:extLst>
          </p:nvPr>
        </p:nvGraphicFramePr>
        <p:xfrm>
          <a:off x="448733" y="480060"/>
          <a:ext cx="11306525" cy="5897880"/>
        </p:xfrm>
        <a:graphic>
          <a:graphicData uri="http://schemas.openxmlformats.org/drawingml/2006/table">
            <a:tbl>
              <a:tblPr firstRow="1" firstCol="1" bandRow="1">
                <a:tableStyleId>{5C22544A-7EE6-4342-B048-85BDC9FD1C3A}</a:tableStyleId>
              </a:tblPr>
              <a:tblGrid>
                <a:gridCol w="3966507">
                  <a:extLst>
                    <a:ext uri="{9D8B030D-6E8A-4147-A177-3AD203B41FA5}">
                      <a16:colId xmlns:a16="http://schemas.microsoft.com/office/drawing/2014/main" val="1873488845"/>
                    </a:ext>
                  </a:extLst>
                </a:gridCol>
                <a:gridCol w="3293252">
                  <a:extLst>
                    <a:ext uri="{9D8B030D-6E8A-4147-A177-3AD203B41FA5}">
                      <a16:colId xmlns:a16="http://schemas.microsoft.com/office/drawing/2014/main" val="1607106053"/>
                    </a:ext>
                  </a:extLst>
                </a:gridCol>
                <a:gridCol w="2280363">
                  <a:extLst>
                    <a:ext uri="{9D8B030D-6E8A-4147-A177-3AD203B41FA5}">
                      <a16:colId xmlns:a16="http://schemas.microsoft.com/office/drawing/2014/main" val="2045339199"/>
                    </a:ext>
                  </a:extLst>
                </a:gridCol>
                <a:gridCol w="1766403">
                  <a:extLst>
                    <a:ext uri="{9D8B030D-6E8A-4147-A177-3AD203B41FA5}">
                      <a16:colId xmlns:a16="http://schemas.microsoft.com/office/drawing/2014/main" val="4008668977"/>
                    </a:ext>
                  </a:extLst>
                </a:gridCol>
              </a:tblGrid>
              <a:tr h="589788">
                <a:tc>
                  <a:txBody>
                    <a:bodyPr/>
                    <a:lstStyle/>
                    <a:p>
                      <a:pPr marL="457200" algn="ctr">
                        <a:lnSpc>
                          <a:spcPct val="150000"/>
                        </a:lnSpc>
                      </a:pPr>
                      <a:r>
                        <a:rPr lang="tr-TR" sz="1800" dirty="0">
                          <a:solidFill>
                            <a:srgbClr val="C00000"/>
                          </a:solidFill>
                          <a:effectLst/>
                          <a:latin typeface="Arial" panose="020B0604020202020204" pitchFamily="34" charset="0"/>
                          <a:cs typeface="Arial" panose="020B0604020202020204" pitchFamily="34" charset="0"/>
                        </a:rPr>
                        <a:t>Başkan</a:t>
                      </a:r>
                      <a:endParaRPr lang="tr-TR" sz="1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58803" marR="58803" marT="0" marB="0"/>
                </a:tc>
                <a:tc>
                  <a:txBody>
                    <a:bodyPr/>
                    <a:lstStyle/>
                    <a:p>
                      <a:pPr marL="457200" algn="ctr">
                        <a:lnSpc>
                          <a:spcPct val="150000"/>
                        </a:lnSpc>
                      </a:pPr>
                      <a:r>
                        <a:rPr lang="tr-TR" sz="1800" dirty="0">
                          <a:solidFill>
                            <a:srgbClr val="C00000"/>
                          </a:solidFill>
                          <a:effectLst/>
                          <a:latin typeface="Arial" panose="020B0604020202020204" pitchFamily="34" charset="0"/>
                          <a:cs typeface="Arial" panose="020B0604020202020204" pitchFamily="34" charset="0"/>
                        </a:rPr>
                        <a:t>Anabilim Dalı</a:t>
                      </a:r>
                      <a:endParaRPr lang="tr-TR" sz="1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58803" marR="58803" marT="0" marB="0"/>
                </a:tc>
                <a:tc>
                  <a:txBody>
                    <a:bodyPr/>
                    <a:lstStyle/>
                    <a:p>
                      <a:pPr marL="457200" algn="ctr">
                        <a:lnSpc>
                          <a:spcPct val="150000"/>
                        </a:lnSpc>
                      </a:pPr>
                      <a:r>
                        <a:rPr lang="tr-TR" sz="1800" dirty="0">
                          <a:solidFill>
                            <a:srgbClr val="C00000"/>
                          </a:solidFill>
                          <a:effectLst/>
                          <a:latin typeface="Arial" panose="020B0604020202020204" pitchFamily="34" charset="0"/>
                          <a:cs typeface="Arial" panose="020B0604020202020204" pitchFamily="34" charset="0"/>
                        </a:rPr>
                        <a:t>Yıllar</a:t>
                      </a:r>
                      <a:endParaRPr lang="tr-TR" sz="1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58803" marR="58803" marT="0" marB="0"/>
                </a:tc>
                <a:tc>
                  <a:txBody>
                    <a:bodyPr/>
                    <a:lstStyle/>
                    <a:p>
                      <a:pPr marL="457200" algn="ctr">
                        <a:lnSpc>
                          <a:spcPct val="150000"/>
                        </a:lnSpc>
                        <a:spcAft>
                          <a:spcPts val="800"/>
                        </a:spcAft>
                      </a:pPr>
                      <a:r>
                        <a:rPr lang="tr-TR" sz="1800" dirty="0">
                          <a:solidFill>
                            <a:srgbClr val="C00000"/>
                          </a:solidFill>
                          <a:effectLst/>
                          <a:latin typeface="Arial" panose="020B0604020202020204" pitchFamily="34" charset="0"/>
                          <a:cs typeface="Arial" panose="020B0604020202020204" pitchFamily="34" charset="0"/>
                        </a:rPr>
                        <a:t>Süre</a:t>
                      </a:r>
                      <a:endParaRPr lang="tr-TR" sz="1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L="58803" marR="58803" marT="0" marB="0"/>
                </a:tc>
                <a:extLst>
                  <a:ext uri="{0D108BD9-81ED-4DB2-BD59-A6C34878D82A}">
                    <a16:rowId xmlns:a16="http://schemas.microsoft.com/office/drawing/2014/main" val="238292548"/>
                  </a:ext>
                </a:extLst>
              </a:tr>
              <a:tr h="589788">
                <a:tc>
                  <a:txBody>
                    <a:bodyPr/>
                    <a:lstStyle/>
                    <a:p>
                      <a:pPr marL="457200" algn="ctr">
                        <a:lnSpc>
                          <a:spcPct val="150000"/>
                        </a:lnSpc>
                      </a:pPr>
                      <a:r>
                        <a:rPr lang="tr-TR" sz="1800" dirty="0">
                          <a:solidFill>
                            <a:srgbClr val="C00000"/>
                          </a:solidFill>
                          <a:effectLst/>
                        </a:rPr>
                        <a:t>Prof. Dr. Mehmet AKALIN</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Türk Dili</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a:effectLst/>
                        </a:rPr>
                        <a:t>1983-1991</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8 yıl</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545805030"/>
                  </a:ext>
                </a:extLst>
              </a:tr>
              <a:tr h="589788">
                <a:tc>
                  <a:txBody>
                    <a:bodyPr/>
                    <a:lstStyle/>
                    <a:p>
                      <a:pPr marL="457200" algn="ctr">
                        <a:lnSpc>
                          <a:spcPct val="150000"/>
                        </a:lnSpc>
                      </a:pPr>
                      <a:r>
                        <a:rPr lang="tr-TR" sz="1800" dirty="0">
                          <a:solidFill>
                            <a:srgbClr val="C00000"/>
                          </a:solidFill>
                          <a:effectLst/>
                        </a:rPr>
                        <a:t>Prof. Dr. İnci ENGİNÜN</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Yeni Türk Edebiyatı</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1991-1994</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3 yıl</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4055184194"/>
                  </a:ext>
                </a:extLst>
              </a:tr>
              <a:tr h="589788">
                <a:tc>
                  <a:txBody>
                    <a:bodyPr/>
                    <a:lstStyle/>
                    <a:p>
                      <a:pPr marL="457200" algn="ctr">
                        <a:lnSpc>
                          <a:spcPct val="150000"/>
                        </a:lnSpc>
                      </a:pPr>
                      <a:r>
                        <a:rPr lang="tr-TR" sz="1800" dirty="0">
                          <a:solidFill>
                            <a:srgbClr val="C00000"/>
                          </a:solidFill>
                          <a:effectLst/>
                        </a:rPr>
                        <a:t>Prof. Dr. Orhan BİLGİN</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Eski Türk Edebiyatı</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1994-2007</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13 yıl</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2339109450"/>
                  </a:ext>
                </a:extLst>
              </a:tr>
              <a:tr h="589788">
                <a:tc>
                  <a:txBody>
                    <a:bodyPr/>
                    <a:lstStyle/>
                    <a:p>
                      <a:pPr marL="457200" algn="ctr">
                        <a:lnSpc>
                          <a:spcPct val="150000"/>
                        </a:lnSpc>
                      </a:pPr>
                      <a:r>
                        <a:rPr lang="tr-TR" sz="1800" dirty="0">
                          <a:solidFill>
                            <a:srgbClr val="C00000"/>
                          </a:solidFill>
                          <a:effectLst/>
                        </a:rPr>
                        <a:t>Prof. Dr. Nihat ÖZTOPRAK</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Eski Türk Edebiyatı</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2007-2010</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3 yıl</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144289658"/>
                  </a:ext>
                </a:extLst>
              </a:tr>
              <a:tr h="589788">
                <a:tc>
                  <a:txBody>
                    <a:bodyPr/>
                    <a:lstStyle/>
                    <a:p>
                      <a:pPr marL="457200" algn="ctr">
                        <a:lnSpc>
                          <a:spcPct val="150000"/>
                        </a:lnSpc>
                      </a:pPr>
                      <a:r>
                        <a:rPr lang="tr-TR" sz="1800" dirty="0">
                          <a:solidFill>
                            <a:srgbClr val="C00000"/>
                          </a:solidFill>
                          <a:effectLst/>
                        </a:rPr>
                        <a:t>Prof. Dr. Sebahat DENİZ</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a:effectLst/>
                        </a:rPr>
                        <a:t>Eski Türk Edebiyatı</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2010-2013</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3 yıl</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2308056816"/>
                  </a:ext>
                </a:extLst>
              </a:tr>
              <a:tr h="589788">
                <a:tc>
                  <a:txBody>
                    <a:bodyPr/>
                    <a:lstStyle/>
                    <a:p>
                      <a:pPr marL="457200" algn="ctr">
                        <a:lnSpc>
                          <a:spcPct val="150000"/>
                        </a:lnSpc>
                      </a:pPr>
                      <a:r>
                        <a:rPr lang="tr-TR" sz="1800" dirty="0">
                          <a:solidFill>
                            <a:srgbClr val="C00000"/>
                          </a:solidFill>
                          <a:effectLst/>
                        </a:rPr>
                        <a:t>Prof. Dr. G. </a:t>
                      </a:r>
                      <a:r>
                        <a:rPr lang="tr-TR" sz="1800" dirty="0" err="1">
                          <a:solidFill>
                            <a:srgbClr val="C00000"/>
                          </a:solidFill>
                          <a:effectLst/>
                        </a:rPr>
                        <a:t>Sağol</a:t>
                      </a:r>
                      <a:r>
                        <a:rPr lang="tr-TR" sz="1800" dirty="0">
                          <a:solidFill>
                            <a:srgbClr val="C00000"/>
                          </a:solidFill>
                          <a:effectLst/>
                        </a:rPr>
                        <a:t> YÜKSEKKAYA</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a:effectLst/>
                        </a:rPr>
                        <a:t>Eski Türk Dili</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2013-2014</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6 ay</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1331705052"/>
                  </a:ext>
                </a:extLst>
              </a:tr>
              <a:tr h="589788">
                <a:tc>
                  <a:txBody>
                    <a:bodyPr/>
                    <a:lstStyle/>
                    <a:p>
                      <a:pPr marL="457200" algn="ctr">
                        <a:lnSpc>
                          <a:spcPct val="150000"/>
                        </a:lnSpc>
                      </a:pPr>
                      <a:r>
                        <a:rPr lang="tr-TR" sz="1800" dirty="0">
                          <a:solidFill>
                            <a:srgbClr val="C00000"/>
                          </a:solidFill>
                          <a:effectLst/>
                        </a:rPr>
                        <a:t>Prof. Dr. Emel KEFELİ</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a:effectLst/>
                        </a:rPr>
                        <a:t>Yeni Türk Edebiyatı</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2013-2014</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a:effectLst/>
                        </a:rPr>
                        <a:t>1 yıl</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2231928685"/>
                  </a:ext>
                </a:extLst>
              </a:tr>
              <a:tr h="589788">
                <a:tc>
                  <a:txBody>
                    <a:bodyPr/>
                    <a:lstStyle/>
                    <a:p>
                      <a:pPr marL="457200" algn="ctr">
                        <a:lnSpc>
                          <a:spcPct val="150000"/>
                        </a:lnSpc>
                      </a:pPr>
                      <a:r>
                        <a:rPr lang="tr-TR" sz="1800" dirty="0">
                          <a:solidFill>
                            <a:srgbClr val="C00000"/>
                          </a:solidFill>
                          <a:effectLst/>
                        </a:rPr>
                        <a:t>Prof. Dr. Sebahat DENİZ</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a:effectLst/>
                        </a:rPr>
                        <a:t>Eski Türk Edebiyatı</a:t>
                      </a:r>
                      <a:endParaRPr lang="tr-TR" sz="1700" b="1">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2014-2017</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dirty="0">
                          <a:effectLst/>
                        </a:rPr>
                        <a:t>3 yıl</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1833762092"/>
                  </a:ext>
                </a:extLst>
              </a:tr>
              <a:tr h="589788">
                <a:tc>
                  <a:txBody>
                    <a:bodyPr/>
                    <a:lstStyle/>
                    <a:p>
                      <a:pPr marL="457200" algn="ctr">
                        <a:lnSpc>
                          <a:spcPct val="150000"/>
                        </a:lnSpc>
                      </a:pPr>
                      <a:r>
                        <a:rPr lang="tr-TR" sz="1800" dirty="0">
                          <a:solidFill>
                            <a:srgbClr val="C00000"/>
                          </a:solidFill>
                          <a:effectLst/>
                        </a:rPr>
                        <a:t>Prof. Dr. Gülşen Seyhan ALIŞIK</a:t>
                      </a:r>
                      <a:endParaRPr lang="tr-TR"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Eski Türk Dili</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pPr>
                      <a:r>
                        <a:rPr lang="tr-TR" sz="1700" b="1" dirty="0">
                          <a:effectLst/>
                        </a:rPr>
                        <a:t>2017-2022</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tc>
                  <a:txBody>
                    <a:bodyPr/>
                    <a:lstStyle/>
                    <a:p>
                      <a:pPr marL="457200" algn="ctr">
                        <a:lnSpc>
                          <a:spcPct val="150000"/>
                        </a:lnSpc>
                        <a:spcAft>
                          <a:spcPts val="800"/>
                        </a:spcAft>
                      </a:pPr>
                      <a:r>
                        <a:rPr lang="tr-TR" sz="1700" b="1" dirty="0">
                          <a:effectLst/>
                        </a:rPr>
                        <a:t>5 yıl</a:t>
                      </a:r>
                      <a:endParaRPr lang="tr-TR" sz="1700" b="1" dirty="0">
                        <a:effectLst/>
                        <a:latin typeface="Calibri" panose="020F0502020204030204" pitchFamily="34" charset="0"/>
                        <a:ea typeface="Calibri" panose="020F0502020204030204" pitchFamily="34" charset="0"/>
                        <a:cs typeface="Times New Roman" panose="02020603050405020304" pitchFamily="18" charset="0"/>
                      </a:endParaRPr>
                    </a:p>
                  </a:txBody>
                  <a:tcPr marL="58803" marR="58803" marT="0" marB="0"/>
                </a:tc>
                <a:extLst>
                  <a:ext uri="{0D108BD9-81ED-4DB2-BD59-A6C34878D82A}">
                    <a16:rowId xmlns:a16="http://schemas.microsoft.com/office/drawing/2014/main" val="1400850327"/>
                  </a:ext>
                </a:extLst>
              </a:tr>
            </a:tbl>
          </a:graphicData>
        </a:graphic>
      </p:graphicFrame>
      <p:sp>
        <p:nvSpPr>
          <p:cNvPr id="8" name="Rectangle 2">
            <a:extLst>
              <a:ext uri="{FF2B5EF4-FFF2-40B4-BE49-F238E27FC236}">
                <a16:creationId xmlns:a16="http://schemas.microsoft.com/office/drawing/2014/main" id="{DBD26884-BD8D-0214-C126-6F7A59830262}"/>
              </a:ext>
            </a:extLst>
          </p:cNvPr>
          <p:cNvSpPr>
            <a:spLocks noChangeArrowheads="1"/>
          </p:cNvSpPr>
          <p:nvPr/>
        </p:nvSpPr>
        <p:spPr bwMode="auto">
          <a:xfrm>
            <a:off x="3611563" y="-103981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340757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958CC604-A140-98A8-B5E4-E21250A48A42}"/>
              </a:ext>
            </a:extLst>
          </p:cNvPr>
          <p:cNvPicPr>
            <a:picLocks noChangeAspect="1"/>
          </p:cNvPicPr>
          <p:nvPr/>
        </p:nvPicPr>
        <p:blipFill>
          <a:blip r:embed="rId2"/>
          <a:stretch>
            <a:fillRect/>
          </a:stretch>
        </p:blipFill>
        <p:spPr>
          <a:xfrm>
            <a:off x="834501" y="60628"/>
            <a:ext cx="10222485" cy="6544358"/>
          </a:xfrm>
          <a:prstGeom prst="rect">
            <a:avLst/>
          </a:prstGeom>
        </p:spPr>
      </p:pic>
    </p:spTree>
    <p:extLst>
      <p:ext uri="{BB962C8B-B14F-4D97-AF65-F5344CB8AC3E}">
        <p14:creationId xmlns:p14="http://schemas.microsoft.com/office/powerpoint/2010/main" val="2324928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026" name="Picture 2" descr="Prof.Dr. MUSTAFA KURT | AVESİS">
            <a:extLst>
              <a:ext uri="{FF2B5EF4-FFF2-40B4-BE49-F238E27FC236}">
                <a16:creationId xmlns:a16="http://schemas.microsoft.com/office/drawing/2014/main" id="{441B1003-3F2B-84A1-FC62-E084F86D49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59" t="4254" r="11163" b="-608"/>
          <a:stretch/>
        </p:blipFill>
        <p:spPr bwMode="auto">
          <a:xfrm>
            <a:off x="2121762" y="1310004"/>
            <a:ext cx="2681058" cy="3351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Prof.Dr. SEBAHAT DENİZ | AVESİS">
            <a:extLst>
              <a:ext uri="{FF2B5EF4-FFF2-40B4-BE49-F238E27FC236}">
                <a16:creationId xmlns:a16="http://schemas.microsoft.com/office/drawing/2014/main" id="{C986381A-38A8-26F0-4CAF-CC74CAB28C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77" r="5161"/>
          <a:stretch/>
        </p:blipFill>
        <p:spPr bwMode="auto">
          <a:xfrm>
            <a:off x="6725078" y="1338920"/>
            <a:ext cx="2681058" cy="3065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Metin kutusu 2">
            <a:extLst>
              <a:ext uri="{FF2B5EF4-FFF2-40B4-BE49-F238E27FC236}">
                <a16:creationId xmlns:a16="http://schemas.microsoft.com/office/drawing/2014/main" id="{C5B5B3F2-C1AC-C773-9D3C-3AFD1B8AC96D}"/>
              </a:ext>
            </a:extLst>
          </p:cNvPr>
          <p:cNvSpPr txBox="1"/>
          <p:nvPr/>
        </p:nvSpPr>
        <p:spPr>
          <a:xfrm>
            <a:off x="2213500" y="4661646"/>
            <a:ext cx="290891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rebuchet MS" panose="020B0603020202020204"/>
                <a:ea typeface="+mn-ea"/>
                <a:cs typeface="+mn-cs"/>
              </a:rPr>
              <a:t>Rektör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rebuchet MS" panose="020B0603020202020204"/>
                <a:ea typeface="+mn-ea"/>
                <a:cs typeface="+mn-cs"/>
              </a:rPr>
              <a:t>Prof. Dr. Mustafa KURT</a:t>
            </a:r>
          </a:p>
        </p:txBody>
      </p:sp>
      <p:sp>
        <p:nvSpPr>
          <p:cNvPr id="5" name="Metin kutusu 4">
            <a:extLst>
              <a:ext uri="{FF2B5EF4-FFF2-40B4-BE49-F238E27FC236}">
                <a16:creationId xmlns:a16="http://schemas.microsoft.com/office/drawing/2014/main" id="{68A4AAEA-2254-D560-EA51-D96F8D04B53F}"/>
              </a:ext>
            </a:extLst>
          </p:cNvPr>
          <p:cNvSpPr txBox="1"/>
          <p:nvPr/>
        </p:nvSpPr>
        <p:spPr>
          <a:xfrm>
            <a:off x="6649375" y="4661646"/>
            <a:ext cx="309830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rebuchet MS" panose="020B0603020202020204"/>
                <a:ea typeface="+mn-ea"/>
                <a:cs typeface="+mn-cs"/>
              </a:rPr>
              <a:t>Dekan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prstClr val="white"/>
                </a:solidFill>
                <a:effectLst/>
                <a:uLnTx/>
                <a:uFillTx/>
                <a:latin typeface="Trebuchet MS" panose="020B0603020202020204"/>
                <a:ea typeface="+mn-ea"/>
                <a:cs typeface="+mn-cs"/>
              </a:rPr>
              <a:t>Prof. Dr. Sebahat DENİZ</a:t>
            </a:r>
          </a:p>
        </p:txBody>
      </p:sp>
    </p:spTree>
    <p:extLst>
      <p:ext uri="{BB962C8B-B14F-4D97-AF65-F5344CB8AC3E}">
        <p14:creationId xmlns:p14="http://schemas.microsoft.com/office/powerpoint/2010/main" val="290907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1F971615-ABD6-72CE-1DC1-D1E7B6EEA76C}"/>
              </a:ext>
            </a:extLst>
          </p:cNvPr>
          <p:cNvPicPr>
            <a:picLocks noChangeAspect="1"/>
          </p:cNvPicPr>
          <p:nvPr/>
        </p:nvPicPr>
        <p:blipFill rotWithShape="1">
          <a:blip r:embed="rId2"/>
          <a:srcRect l="1254" t="25300" b="25301"/>
          <a:stretch/>
        </p:blipFill>
        <p:spPr>
          <a:xfrm>
            <a:off x="299919" y="615820"/>
            <a:ext cx="11246737" cy="5626359"/>
          </a:xfrm>
          <a:prstGeom prst="rect">
            <a:avLst/>
          </a:prstGeom>
        </p:spPr>
      </p:pic>
    </p:spTree>
    <p:extLst>
      <p:ext uri="{BB962C8B-B14F-4D97-AF65-F5344CB8AC3E}">
        <p14:creationId xmlns:p14="http://schemas.microsoft.com/office/powerpoint/2010/main" val="3011563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FA8A98F-DDAC-8E6C-6AF2-287BAA2BB730}"/>
              </a:ext>
            </a:extLst>
          </p:cNvPr>
          <p:cNvPicPr>
            <a:picLocks noChangeAspect="1"/>
          </p:cNvPicPr>
          <p:nvPr/>
        </p:nvPicPr>
        <p:blipFill rotWithShape="1">
          <a:blip r:embed="rId2"/>
          <a:srcRect l="2918" t="13423" r="15507" b="2819"/>
          <a:stretch/>
        </p:blipFill>
        <p:spPr>
          <a:xfrm>
            <a:off x="1343890" y="0"/>
            <a:ext cx="9712037" cy="6882808"/>
          </a:xfrm>
          <a:prstGeom prst="rect">
            <a:avLst/>
          </a:prstGeom>
        </p:spPr>
      </p:pic>
    </p:spTree>
    <p:extLst>
      <p:ext uri="{BB962C8B-B14F-4D97-AF65-F5344CB8AC3E}">
        <p14:creationId xmlns:p14="http://schemas.microsoft.com/office/powerpoint/2010/main" val="8606415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1FAA651-5BDB-7BF0-9D41-1AFA6F72F364}"/>
              </a:ext>
            </a:extLst>
          </p:cNvPr>
          <p:cNvSpPr txBox="1"/>
          <p:nvPr/>
        </p:nvSpPr>
        <p:spPr>
          <a:xfrm>
            <a:off x="0" y="535506"/>
            <a:ext cx="7578791" cy="6063198"/>
          </a:xfrm>
          <a:prstGeom prst="rect">
            <a:avLst/>
          </a:prstGeom>
          <a:noFill/>
        </p:spPr>
        <p:txBody>
          <a:bodyPr wrap="square">
            <a:spAutoFit/>
          </a:bodyPr>
          <a:lstStyle/>
          <a:p>
            <a:pPr marL="342900" indent="-342900" algn="just">
              <a:buFont typeface="Wingdings" panose="05000000000000000000" pitchFamily="2" charset="2"/>
              <a:buChar char="v"/>
            </a:pPr>
            <a:r>
              <a:rPr lang="tr-TR" sz="2300" b="1" i="0" dirty="0">
                <a:solidFill>
                  <a:schemeClr val="bg1"/>
                </a:solidFill>
                <a:effectLst/>
                <a:latin typeface="+mj-lt"/>
              </a:rPr>
              <a:t>Nature Dergisi’nde 2021 yılında yayınlanan bir araştırmaya göre Türkçenin de içinde bulunduğu bir dil ailesi, yaklaşık 9 bin yıl önce ilk kez eski Çin’de konuşuluyordu.</a:t>
            </a:r>
          </a:p>
          <a:p>
            <a:pPr marL="342900" indent="-342900" algn="just">
              <a:buFont typeface="Wingdings" panose="05000000000000000000" pitchFamily="2" charset="2"/>
              <a:buChar char="v"/>
            </a:pPr>
            <a:endParaRPr lang="tr-TR" sz="2300" b="1" i="0" dirty="0">
              <a:solidFill>
                <a:schemeClr val="bg1"/>
              </a:solidFill>
              <a:effectLst/>
              <a:latin typeface="+mj-lt"/>
            </a:endParaRPr>
          </a:p>
          <a:p>
            <a:pPr marL="342900" indent="-342900" algn="just">
              <a:buFont typeface="Wingdings" panose="05000000000000000000" pitchFamily="2" charset="2"/>
              <a:buChar char="v"/>
            </a:pPr>
            <a:r>
              <a:rPr lang="tr-TR" sz="2300" b="1" i="0" dirty="0">
                <a:solidFill>
                  <a:schemeClr val="bg1"/>
                </a:solidFill>
                <a:effectLst/>
                <a:latin typeface="+mj-lt"/>
              </a:rPr>
              <a:t>Çiftçiler tarafından konuşulan bu dil, çiftçilerin dört bir yana göç etmesiyle dünyaya yayıldı.</a:t>
            </a:r>
          </a:p>
          <a:p>
            <a:pPr algn="just"/>
            <a:endParaRPr lang="tr-TR" sz="2300" b="1" i="0" dirty="0">
              <a:solidFill>
                <a:schemeClr val="bg1"/>
              </a:solidFill>
              <a:effectLst/>
              <a:latin typeface="+mj-lt"/>
            </a:endParaRPr>
          </a:p>
          <a:p>
            <a:pPr marL="342900" indent="-342900" algn="just">
              <a:buFont typeface="Wingdings" panose="05000000000000000000" pitchFamily="2" charset="2"/>
              <a:buChar char="v"/>
            </a:pPr>
            <a:r>
              <a:rPr lang="tr-TR" sz="2300" b="1" dirty="0">
                <a:solidFill>
                  <a:schemeClr val="bg1"/>
                </a:solidFill>
                <a:latin typeface="+mj-lt"/>
              </a:rPr>
              <a:t>Modern Japonca, Korece, Türkçe ve Moğolcanın dahil olduğu dil ailesinin kökenleri üzerine yapılan araştırmanın sonuçları yayınlandı.</a:t>
            </a:r>
          </a:p>
          <a:p>
            <a:pPr marL="342900" indent="-342900" algn="just">
              <a:buFont typeface="Wingdings" panose="05000000000000000000" pitchFamily="2" charset="2"/>
              <a:buChar char="v"/>
            </a:pPr>
            <a:endParaRPr lang="tr-TR" sz="2300" b="1" dirty="0">
              <a:solidFill>
                <a:schemeClr val="bg1"/>
              </a:solidFill>
              <a:latin typeface="+mj-lt"/>
            </a:endParaRPr>
          </a:p>
          <a:p>
            <a:pPr marL="342900" indent="-342900" algn="just">
              <a:buFont typeface="Wingdings" panose="05000000000000000000" pitchFamily="2" charset="2"/>
              <a:buChar char="v"/>
            </a:pPr>
            <a:r>
              <a:rPr lang="tr-TR" sz="2300" b="1" dirty="0">
                <a:solidFill>
                  <a:schemeClr val="bg1"/>
                </a:solidFill>
                <a:latin typeface="+mj-lt"/>
              </a:rPr>
              <a:t>Dilbilimsel, genetik ve arkeolojik kanıtları bir araya getiren araştırma, söz konusu dil grubu yaklaşık 9 bin yıl önce eski Çin’de </a:t>
            </a:r>
            <a:r>
              <a:rPr lang="tr-TR" sz="2300" b="1" dirty="0" err="1">
                <a:solidFill>
                  <a:schemeClr val="bg1"/>
                </a:solidFill>
                <a:latin typeface="+mj-lt"/>
              </a:rPr>
              <a:t>Liao</a:t>
            </a:r>
            <a:r>
              <a:rPr lang="tr-TR" sz="2300" b="1" dirty="0">
                <a:solidFill>
                  <a:schemeClr val="bg1"/>
                </a:solidFill>
                <a:latin typeface="+mj-lt"/>
              </a:rPr>
              <a:t> Nehri vadisindeki Neolitik çiftçiler tarafından kullanılıyordu.</a:t>
            </a:r>
          </a:p>
          <a:p>
            <a:pPr algn="just"/>
            <a:endParaRPr lang="tr-TR" sz="2000" dirty="0">
              <a:solidFill>
                <a:schemeClr val="bg1"/>
              </a:solidFill>
              <a:latin typeface="+mj-lt"/>
            </a:endParaRPr>
          </a:p>
        </p:txBody>
      </p:sp>
      <p:pic>
        <p:nvPicPr>
          <p:cNvPr id="4" name="Resim 3">
            <a:extLst>
              <a:ext uri="{FF2B5EF4-FFF2-40B4-BE49-F238E27FC236}">
                <a16:creationId xmlns:a16="http://schemas.microsoft.com/office/drawing/2014/main" id="{F9D10189-4DF0-9B3D-930E-0A1CDE6FE716}"/>
              </a:ext>
            </a:extLst>
          </p:cNvPr>
          <p:cNvPicPr>
            <a:picLocks noChangeAspect="1"/>
          </p:cNvPicPr>
          <p:nvPr/>
        </p:nvPicPr>
        <p:blipFill>
          <a:blip r:embed="rId2"/>
          <a:stretch>
            <a:fillRect/>
          </a:stretch>
        </p:blipFill>
        <p:spPr>
          <a:xfrm>
            <a:off x="7697099" y="1264722"/>
            <a:ext cx="4190045" cy="4050376"/>
          </a:xfrm>
          <a:prstGeom prst="rect">
            <a:avLst/>
          </a:prstGeom>
        </p:spPr>
      </p:pic>
    </p:spTree>
    <p:extLst>
      <p:ext uri="{BB962C8B-B14F-4D97-AF65-F5344CB8AC3E}">
        <p14:creationId xmlns:p14="http://schemas.microsoft.com/office/powerpoint/2010/main" val="3312656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B1FAA651-5BDB-7BF0-9D41-1AFA6F72F364}"/>
              </a:ext>
            </a:extLst>
          </p:cNvPr>
          <p:cNvSpPr txBox="1"/>
          <p:nvPr/>
        </p:nvSpPr>
        <p:spPr>
          <a:xfrm>
            <a:off x="240263" y="544620"/>
            <a:ext cx="7280211" cy="563231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Araştırma, 8 bin kilometreden fazla alanda kullanılan Trans-Avrasya dillerini konuşan kişilerin genetik atalarının belgelendiğini vurguladı.</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tr-TR" sz="2400" b="1" dirty="0">
              <a:solidFill>
                <a:prstClr val="white"/>
              </a:solidFill>
              <a:latin typeface="Trebuchet MS" panose="020B0603020202020204"/>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98 adet Trans-Avrasya dili arasında Korece, Japonca, Türkçe ve çeşitli Türk dilleri, Moğolca ve çeşitli Tunguz dilleri de bulunuyor. </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lang="tr-TR" sz="2400" b="1" dirty="0">
              <a:solidFill>
                <a:prstClr val="white"/>
              </a:solidFill>
              <a:latin typeface="Trebuchet MS" panose="020B0603020202020204"/>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Bu dil ailesini kullanan çiftçilerin kuzeydoğu Asya’da ilerledikleri, alt dillerini binlerce yıl boyunca kuzeye, batıya, Sibirya’ya, doğudaki Kore yarımadasına ve deniz üzerinden Japon takım adalarına yaydığı belirtildi.</a:t>
            </a:r>
          </a:p>
        </p:txBody>
      </p:sp>
      <p:pic>
        <p:nvPicPr>
          <p:cNvPr id="2" name="Resim 1">
            <a:extLst>
              <a:ext uri="{FF2B5EF4-FFF2-40B4-BE49-F238E27FC236}">
                <a16:creationId xmlns:a16="http://schemas.microsoft.com/office/drawing/2014/main" id="{5CA1A367-7F67-9BCD-5E89-1D1C0D46BFA5}"/>
              </a:ext>
            </a:extLst>
          </p:cNvPr>
          <p:cNvPicPr>
            <a:picLocks noChangeAspect="1"/>
          </p:cNvPicPr>
          <p:nvPr/>
        </p:nvPicPr>
        <p:blipFill>
          <a:blip r:embed="rId2"/>
          <a:stretch>
            <a:fillRect/>
          </a:stretch>
        </p:blipFill>
        <p:spPr>
          <a:xfrm>
            <a:off x="7651102" y="1835508"/>
            <a:ext cx="4234542" cy="2381930"/>
          </a:xfrm>
          <a:prstGeom prst="rect">
            <a:avLst/>
          </a:prstGeom>
          <a:ln>
            <a:noFill/>
          </a:ln>
          <a:effectLst>
            <a:softEdge rad="112500"/>
          </a:effectLst>
        </p:spPr>
      </p:pic>
    </p:spTree>
    <p:extLst>
      <p:ext uri="{BB962C8B-B14F-4D97-AF65-F5344CB8AC3E}">
        <p14:creationId xmlns:p14="http://schemas.microsoft.com/office/powerpoint/2010/main" val="3858813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89FE194C-C81D-3ED8-4058-8789B745A3DB}"/>
              </a:ext>
            </a:extLst>
          </p:cNvPr>
          <p:cNvSpPr txBox="1"/>
          <p:nvPr/>
        </p:nvSpPr>
        <p:spPr>
          <a:xfrm>
            <a:off x="149542" y="689788"/>
            <a:ext cx="7358116" cy="5478423"/>
          </a:xfrm>
          <a:prstGeom prst="rect">
            <a:avLst/>
          </a:prstGeom>
          <a:noFill/>
        </p:spPr>
        <p:txBody>
          <a:bodyPr wrap="square">
            <a:spAutoFit/>
          </a:bodyPr>
          <a:lstStyle/>
          <a:p>
            <a:pPr marL="342900" indent="-342900" algn="just">
              <a:buFont typeface="Wingdings" panose="05000000000000000000" pitchFamily="2" charset="2"/>
              <a:buChar char="v"/>
            </a:pPr>
            <a:r>
              <a:rPr lang="tr-TR" sz="2200" b="1" dirty="0" err="1">
                <a:solidFill>
                  <a:schemeClr val="bg1"/>
                </a:solidFill>
              </a:rPr>
              <a:t>Ethnologue</a:t>
            </a:r>
            <a:r>
              <a:rPr lang="tr-TR" sz="2200" b="1" dirty="0">
                <a:solidFill>
                  <a:schemeClr val="bg1"/>
                </a:solidFill>
              </a:rPr>
              <a:t> tarafından yayımlanan 2023 verilerine göre, dünyada en çok konuşulan diller belirlendi.</a:t>
            </a:r>
          </a:p>
          <a:p>
            <a:pPr marL="342900" indent="-342900" algn="just">
              <a:buFont typeface="Wingdings" panose="05000000000000000000" pitchFamily="2" charset="2"/>
              <a:buChar char="v"/>
            </a:pPr>
            <a:r>
              <a:rPr lang="tr-TR" sz="2200" b="1" dirty="0">
                <a:solidFill>
                  <a:schemeClr val="bg1"/>
                </a:solidFill>
              </a:rPr>
              <a:t>Bu verilere göre, İngilizce en popüler dil olarak öne çıkıyor ve toplamda 1 milyar 452 milyondan fazla kişi tarafından konuşma dili olarak kullanıyor.</a:t>
            </a:r>
          </a:p>
          <a:p>
            <a:pPr algn="just"/>
            <a:endParaRPr lang="tr-TR" sz="2200" b="1" dirty="0">
              <a:solidFill>
                <a:schemeClr val="bg1"/>
              </a:solidFill>
            </a:endParaRPr>
          </a:p>
          <a:p>
            <a:pPr marL="342900" indent="-342900" algn="just">
              <a:buFont typeface="Wingdings" panose="05000000000000000000" pitchFamily="2" charset="2"/>
              <a:buChar char="v"/>
            </a:pPr>
            <a:r>
              <a:rPr lang="tr-TR" sz="2200" b="1" dirty="0">
                <a:solidFill>
                  <a:schemeClr val="bg1"/>
                </a:solidFill>
              </a:rPr>
              <a:t>En çok konuşulan ikinci dil ise Çin‘in anadili olan Mandarin Çincesi. Çin-Tibet ailesinden gelen bu dilin popülasyonu ise 1 milyar 118 milyon seviyesinde.</a:t>
            </a:r>
          </a:p>
          <a:p>
            <a:pPr marL="342900" indent="-342900" algn="just">
              <a:buFont typeface="Wingdings" panose="05000000000000000000" pitchFamily="2" charset="2"/>
              <a:buChar char="v"/>
            </a:pPr>
            <a:r>
              <a:rPr lang="tr-TR" sz="2200" b="1" dirty="0">
                <a:solidFill>
                  <a:schemeClr val="bg1"/>
                </a:solidFill>
              </a:rPr>
              <a:t>Öte yandan sıralamanın üçüncü sırasında ise 602 milyon 200 bin kişinin kullandığı Hintçe yer alıyor. Bu noktada, Hindistan’da yaşayan insanların önemli bir kısmının Hintçe dışında farklı dillerde konuştuğunu belirtmekte fayda var.</a:t>
            </a:r>
          </a:p>
          <a:p>
            <a:pPr algn="just"/>
            <a:endParaRPr lang="tr-TR" sz="2000" dirty="0">
              <a:solidFill>
                <a:schemeClr val="bg1"/>
              </a:solidFill>
            </a:endParaRPr>
          </a:p>
        </p:txBody>
      </p:sp>
      <p:pic>
        <p:nvPicPr>
          <p:cNvPr id="4" name="Resim 3">
            <a:extLst>
              <a:ext uri="{FF2B5EF4-FFF2-40B4-BE49-F238E27FC236}">
                <a16:creationId xmlns:a16="http://schemas.microsoft.com/office/drawing/2014/main" id="{F2D758B6-E30A-0480-1661-311FC8E06A29}"/>
              </a:ext>
            </a:extLst>
          </p:cNvPr>
          <p:cNvPicPr>
            <a:picLocks noChangeAspect="1"/>
          </p:cNvPicPr>
          <p:nvPr/>
        </p:nvPicPr>
        <p:blipFill>
          <a:blip r:embed="rId2"/>
          <a:stretch>
            <a:fillRect/>
          </a:stretch>
        </p:blipFill>
        <p:spPr>
          <a:xfrm>
            <a:off x="8408697" y="370054"/>
            <a:ext cx="3633761" cy="2307317"/>
          </a:xfrm>
          <a:prstGeom prst="rect">
            <a:avLst/>
          </a:prstGeom>
        </p:spPr>
      </p:pic>
      <p:pic>
        <p:nvPicPr>
          <p:cNvPr id="6" name="Resim 5">
            <a:extLst>
              <a:ext uri="{FF2B5EF4-FFF2-40B4-BE49-F238E27FC236}">
                <a16:creationId xmlns:a16="http://schemas.microsoft.com/office/drawing/2014/main" id="{07DDC417-95DE-F2F3-98AC-22B7B4B8A4AD}"/>
              </a:ext>
            </a:extLst>
          </p:cNvPr>
          <p:cNvPicPr>
            <a:picLocks noChangeAspect="1"/>
          </p:cNvPicPr>
          <p:nvPr/>
        </p:nvPicPr>
        <p:blipFill>
          <a:blip r:embed="rId3"/>
          <a:stretch>
            <a:fillRect/>
          </a:stretch>
        </p:blipFill>
        <p:spPr>
          <a:xfrm>
            <a:off x="8408698" y="2970498"/>
            <a:ext cx="3633760" cy="3517448"/>
          </a:xfrm>
          <a:prstGeom prst="rect">
            <a:avLst/>
          </a:prstGeom>
        </p:spPr>
      </p:pic>
    </p:spTree>
    <p:extLst>
      <p:ext uri="{BB962C8B-B14F-4D97-AF65-F5344CB8AC3E}">
        <p14:creationId xmlns:p14="http://schemas.microsoft.com/office/powerpoint/2010/main" val="15319392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F575489-994C-3046-DD21-9EDFCC2C8D15}"/>
              </a:ext>
            </a:extLst>
          </p:cNvPr>
          <p:cNvPicPr>
            <a:picLocks noChangeAspect="1"/>
          </p:cNvPicPr>
          <p:nvPr/>
        </p:nvPicPr>
        <p:blipFill rotWithShape="1">
          <a:blip r:embed="rId2">
            <a:alphaModFix amt="70000"/>
          </a:blip>
          <a:srcRect l="12343" r="10973"/>
          <a:stretch/>
        </p:blipFill>
        <p:spPr>
          <a:xfrm>
            <a:off x="1207364" y="98993"/>
            <a:ext cx="10620651" cy="6759007"/>
          </a:xfrm>
          <a:prstGeom prst="rect">
            <a:avLst/>
          </a:prstGeom>
          <a:ln>
            <a:noFill/>
          </a:ln>
          <a:effectLst>
            <a:softEdge rad="112500"/>
          </a:effectLst>
        </p:spPr>
      </p:pic>
      <p:sp>
        <p:nvSpPr>
          <p:cNvPr id="3" name="Metin kutusu 2">
            <a:extLst>
              <a:ext uri="{FF2B5EF4-FFF2-40B4-BE49-F238E27FC236}">
                <a16:creationId xmlns:a16="http://schemas.microsoft.com/office/drawing/2014/main" id="{3790D4B0-AF78-0CC8-304B-67FFCABFF73F}"/>
              </a:ext>
            </a:extLst>
          </p:cNvPr>
          <p:cNvSpPr txBox="1"/>
          <p:nvPr/>
        </p:nvSpPr>
        <p:spPr>
          <a:xfrm>
            <a:off x="568172" y="1140326"/>
            <a:ext cx="7838981" cy="4832092"/>
          </a:xfrm>
          <a:prstGeom prst="rect">
            <a:avLst/>
          </a:prstGeom>
          <a:noFill/>
        </p:spPr>
        <p:txBody>
          <a:bodyPr wrap="square">
            <a:spAutoFit/>
          </a:bodyPr>
          <a:lstStyle/>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4400" b="1" i="0" u="none" strike="noStrike" kern="1200" cap="none" spc="0" normalizeH="0" baseline="0" noProof="0" dirty="0">
                <a:ln>
                  <a:noFill/>
                </a:ln>
                <a:solidFill>
                  <a:prstClr val="white"/>
                </a:solidFill>
                <a:effectLst/>
                <a:uLnTx/>
                <a:uFillTx/>
                <a:latin typeface="Trebuchet MS" panose="020B0603020202020204"/>
                <a:ea typeface="+mn-ea"/>
                <a:cs typeface="+mn-cs"/>
              </a:rPr>
              <a:t>MARMARA ÜNİVERSİTESİNE</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tr-TR"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4400" b="1" i="0" u="none" strike="noStrike" kern="1200" cap="none" spc="0" normalizeH="0" baseline="0" noProof="0" dirty="0">
                <a:ln>
                  <a:noFill/>
                </a:ln>
                <a:solidFill>
                  <a:prstClr val="white"/>
                </a:solidFill>
                <a:effectLst/>
                <a:uLnTx/>
                <a:uFillTx/>
                <a:latin typeface="Trebuchet MS" panose="020B0603020202020204"/>
                <a:ea typeface="+mn-ea"/>
                <a:cs typeface="+mn-cs"/>
              </a:rPr>
              <a:t>İNSAN VE TOPLUM BİLİMLERİ FAKÜLTESİNE</a:t>
            </a: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tr-TR" sz="4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571500" marR="0" lvl="0" indent="-5715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4400" b="1" i="0" u="none" strike="noStrike" kern="1200" cap="none" spc="0" normalizeH="0" baseline="0" noProof="0" dirty="0">
                <a:ln>
                  <a:noFill/>
                </a:ln>
                <a:solidFill>
                  <a:prstClr val="white"/>
                </a:solidFill>
                <a:effectLst/>
                <a:uLnTx/>
                <a:uFillTx/>
                <a:latin typeface="Trebuchet MS" panose="020B0603020202020204"/>
                <a:ea typeface="+mn-ea"/>
                <a:cs typeface="+mn-cs"/>
              </a:rPr>
              <a:t>TÜRK DİLİ VE EDEBİYATI BÖLÜMÜNE HOŞGELDİNİZ.</a:t>
            </a:r>
          </a:p>
        </p:txBody>
      </p:sp>
    </p:spTree>
    <p:extLst>
      <p:ext uri="{BB962C8B-B14F-4D97-AF65-F5344CB8AC3E}">
        <p14:creationId xmlns:p14="http://schemas.microsoft.com/office/powerpoint/2010/main" val="378975781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A983AB8-3BA7-D55E-C836-B61B0E1D729D}"/>
              </a:ext>
            </a:extLst>
          </p:cNvPr>
          <p:cNvSpPr txBox="1"/>
          <p:nvPr/>
        </p:nvSpPr>
        <p:spPr>
          <a:xfrm>
            <a:off x="226521" y="151179"/>
            <a:ext cx="5796190" cy="6740307"/>
          </a:xfrm>
          <a:prstGeom prst="rect">
            <a:avLst/>
          </a:prstGeom>
          <a:noFill/>
        </p:spPr>
        <p:txBody>
          <a:bodyPr wrap="square">
            <a:spAutoFit/>
          </a:bodyPr>
          <a:lstStyle/>
          <a:p>
            <a:pPr marL="457200" indent="-457200" algn="just">
              <a:buFont typeface="Wingdings" panose="05000000000000000000" pitchFamily="2" charset="2"/>
              <a:buChar char="v"/>
            </a:pPr>
            <a:r>
              <a:rPr lang="tr-TR" sz="2400" b="1" dirty="0">
                <a:solidFill>
                  <a:schemeClr val="bg1"/>
                </a:solidFill>
              </a:rPr>
              <a:t>Bu araştırmada Türkçe 17. sırada 88 milyon 100 bin </a:t>
            </a:r>
            <a:r>
              <a:rPr lang="tr-TR" sz="2400" b="1" dirty="0" err="1">
                <a:solidFill>
                  <a:schemeClr val="bg1"/>
                </a:solidFill>
              </a:rPr>
              <a:t>konuşuruyla</a:t>
            </a:r>
            <a:r>
              <a:rPr lang="tr-TR" sz="2400" b="1" dirty="0">
                <a:solidFill>
                  <a:schemeClr val="bg1"/>
                </a:solidFill>
              </a:rPr>
              <a:t> yer almaktadır. </a:t>
            </a:r>
          </a:p>
          <a:p>
            <a:pPr marL="457200" indent="-457200" algn="just">
              <a:buFont typeface="Wingdings" panose="05000000000000000000" pitchFamily="2" charset="2"/>
              <a:buChar char="v"/>
            </a:pPr>
            <a:r>
              <a:rPr lang="tr-TR" sz="2400" b="1" dirty="0">
                <a:solidFill>
                  <a:schemeClr val="bg1"/>
                </a:solidFill>
              </a:rPr>
              <a:t>Araştırmada Türkçenin sırası belirlenirken ele alınırken sadece Türkiye Cumhuriyeti’nde kullanılan Türkiye Türkçesidir.</a:t>
            </a:r>
          </a:p>
          <a:p>
            <a:pPr marL="457200" indent="-457200" algn="just">
              <a:buFont typeface="Wingdings" panose="05000000000000000000" pitchFamily="2" charset="2"/>
              <a:buChar char="v"/>
            </a:pPr>
            <a:endParaRPr lang="tr-TR" sz="2400" b="1" dirty="0">
              <a:solidFill>
                <a:schemeClr val="bg1"/>
              </a:solidFill>
            </a:endParaRPr>
          </a:p>
          <a:p>
            <a:pPr marL="457200" indent="-457200" algn="just">
              <a:buFont typeface="Wingdings" panose="05000000000000000000" pitchFamily="2" charset="2"/>
              <a:buChar char="v"/>
            </a:pPr>
            <a:r>
              <a:rPr lang="tr-TR" sz="2400" b="1" dirty="0">
                <a:solidFill>
                  <a:schemeClr val="bg1"/>
                </a:solidFill>
              </a:rPr>
              <a:t>Bugün bağımsız Türk Cumhuriyetleri ve Rusya, İran, Suriye, Irak, Çin gibi ülkelerde özerk veya özerk olmayan bölgelerde yaşayan Türkler tarafından konuşulan Türk dilinin lehçeleri Türkçe olarak kabul edilmemiştir. Bunlar edildiği takdirde Türkçe sıralamada ilk 10’a girmektedir.</a:t>
            </a:r>
          </a:p>
        </p:txBody>
      </p:sp>
      <p:pic>
        <p:nvPicPr>
          <p:cNvPr id="4" name="Resim 3">
            <a:extLst>
              <a:ext uri="{FF2B5EF4-FFF2-40B4-BE49-F238E27FC236}">
                <a16:creationId xmlns:a16="http://schemas.microsoft.com/office/drawing/2014/main" id="{EA2ABE72-3C19-4204-CD84-160D3A0AF9E3}"/>
              </a:ext>
            </a:extLst>
          </p:cNvPr>
          <p:cNvPicPr>
            <a:picLocks noChangeAspect="1"/>
          </p:cNvPicPr>
          <p:nvPr/>
        </p:nvPicPr>
        <p:blipFill>
          <a:blip r:embed="rId2"/>
          <a:stretch>
            <a:fillRect/>
          </a:stretch>
        </p:blipFill>
        <p:spPr>
          <a:xfrm>
            <a:off x="6169290" y="1207055"/>
            <a:ext cx="6000713" cy="3890462"/>
          </a:xfrm>
          <a:prstGeom prst="rect">
            <a:avLst/>
          </a:prstGeom>
          <a:ln>
            <a:noFill/>
          </a:ln>
          <a:effectLst>
            <a:softEdge rad="112500"/>
          </a:effectLst>
        </p:spPr>
      </p:pic>
    </p:spTree>
    <p:extLst>
      <p:ext uri="{BB962C8B-B14F-4D97-AF65-F5344CB8AC3E}">
        <p14:creationId xmlns:p14="http://schemas.microsoft.com/office/powerpoint/2010/main" val="6818506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2991F24-4EB0-BAEF-B6A2-A32C9D315899}"/>
              </a:ext>
            </a:extLst>
          </p:cNvPr>
          <p:cNvSpPr txBox="1"/>
          <p:nvPr/>
        </p:nvSpPr>
        <p:spPr>
          <a:xfrm>
            <a:off x="704193" y="1740212"/>
            <a:ext cx="6096000" cy="4247317"/>
          </a:xfrm>
          <a:prstGeom prst="rect">
            <a:avLst/>
          </a:prstGeom>
          <a:noFill/>
        </p:spPr>
        <p:txBody>
          <a:bodyPr wrap="square">
            <a:spAutoFit/>
          </a:bodyPr>
          <a:lstStyle/>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Basın-Yayın Sektörü</a:t>
            </a:r>
          </a:p>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İletişim</a:t>
            </a:r>
          </a:p>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Reklam ve Tanıtım</a:t>
            </a:r>
          </a:p>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Halkla İlişkiler</a:t>
            </a:r>
          </a:p>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MEB</a:t>
            </a:r>
          </a:p>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Özel Okullar</a:t>
            </a:r>
          </a:p>
          <a:p>
            <a:pPr marL="457200" indent="-457200">
              <a:buFont typeface="Wingdings" panose="05000000000000000000" pitchFamily="2" charset="2"/>
              <a:buChar char="v"/>
            </a:pPr>
            <a:r>
              <a:rPr lang="tr-TR" sz="3600" b="1" dirty="0">
                <a:solidFill>
                  <a:schemeClr val="bg1"/>
                </a:solidFill>
                <a:latin typeface="Tahoma" panose="020B0604030504040204" pitchFamily="34" charset="0"/>
                <a:ea typeface="Tahoma" panose="020B0604030504040204" pitchFamily="34" charset="0"/>
                <a:cs typeface="Tahoma" panose="020B0604030504040204" pitchFamily="34" charset="0"/>
              </a:rPr>
              <a:t>Türkoloji Alanları</a:t>
            </a:r>
          </a:p>
          <a:p>
            <a:endParaRPr lang="tr-TR"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07E549D5-A411-4276-343C-64DF44341544}"/>
              </a:ext>
            </a:extLst>
          </p:cNvPr>
          <p:cNvSpPr txBox="1"/>
          <p:nvPr/>
        </p:nvSpPr>
        <p:spPr>
          <a:xfrm>
            <a:off x="704193" y="586975"/>
            <a:ext cx="7872248" cy="76944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Kariyer ve Burs Olanakları</a:t>
            </a:r>
          </a:p>
        </p:txBody>
      </p:sp>
      <p:pic>
        <p:nvPicPr>
          <p:cNvPr id="6" name="Resim 5">
            <a:extLst>
              <a:ext uri="{FF2B5EF4-FFF2-40B4-BE49-F238E27FC236}">
                <a16:creationId xmlns:a16="http://schemas.microsoft.com/office/drawing/2014/main" id="{46BBD212-BD36-E319-9C1C-7787A80FD8D2}"/>
              </a:ext>
            </a:extLst>
          </p:cNvPr>
          <p:cNvPicPr>
            <a:picLocks noChangeAspect="1"/>
          </p:cNvPicPr>
          <p:nvPr/>
        </p:nvPicPr>
        <p:blipFill>
          <a:blip r:embed="rId2"/>
          <a:stretch>
            <a:fillRect/>
          </a:stretch>
        </p:blipFill>
        <p:spPr>
          <a:xfrm>
            <a:off x="6348919" y="2198451"/>
            <a:ext cx="5325893" cy="2995815"/>
          </a:xfrm>
          <a:prstGeom prst="rect">
            <a:avLst/>
          </a:prstGeom>
        </p:spPr>
      </p:pic>
    </p:spTree>
    <p:extLst>
      <p:ext uri="{BB962C8B-B14F-4D97-AF65-F5344CB8AC3E}">
        <p14:creationId xmlns:p14="http://schemas.microsoft.com/office/powerpoint/2010/main" val="338136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7E549D5-A411-4276-343C-64DF44341544}"/>
              </a:ext>
            </a:extLst>
          </p:cNvPr>
          <p:cNvSpPr txBox="1"/>
          <p:nvPr/>
        </p:nvSpPr>
        <p:spPr>
          <a:xfrm>
            <a:off x="1372243" y="418926"/>
            <a:ext cx="9447513" cy="27392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4400" b="1" dirty="0">
                <a:solidFill>
                  <a:prstClr val="white"/>
                </a:solidFill>
                <a:latin typeface="Tahoma" panose="020B0604030504040204" pitchFamily="34" charset="0"/>
                <a:ea typeface="Tahoma" panose="020B0604030504040204" pitchFamily="34" charset="0"/>
                <a:cs typeface="Tahoma" panose="020B0604030504040204" pitchFamily="34" charset="0"/>
              </a:rPr>
              <a:t>Mutlaka Okumalısınız!..</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tr-TR" sz="4000" b="1" dirty="0">
              <a:solidFill>
                <a:prstClr val="white"/>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tr-TR" sz="4400" b="1" dirty="0">
                <a:solidFill>
                  <a:prstClr val="white"/>
                </a:solidFill>
                <a:latin typeface="Tahoma" panose="020B0604030504040204" pitchFamily="34" charset="0"/>
                <a:ea typeface="Tahoma" panose="020B0604030504040204" pitchFamily="34" charset="0"/>
                <a:cs typeface="Tahoma" panose="020B0604030504040204" pitchFamily="34" charset="0"/>
              </a:rPr>
              <a:t>ÖĞRENCİ DİSİPLİN YÖNETMELİĞİ</a:t>
            </a:r>
            <a:endParaRPr kumimoji="0" lang="tr-TR"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Resim 7" descr="metin, sabit, değişmeyen, muayyen, kitap içeren bir resim&#10;&#10;Açıklama otomatik olarak oluşturuldu">
            <a:extLst>
              <a:ext uri="{FF2B5EF4-FFF2-40B4-BE49-F238E27FC236}">
                <a16:creationId xmlns:a16="http://schemas.microsoft.com/office/drawing/2014/main" id="{C719C142-56B7-84B6-AAC3-5A437EA6E6C3}"/>
              </a:ext>
            </a:extLst>
          </p:cNvPr>
          <p:cNvPicPr>
            <a:picLocks noChangeAspect="1"/>
          </p:cNvPicPr>
          <p:nvPr/>
        </p:nvPicPr>
        <p:blipFill>
          <a:blip r:embed="rId2"/>
          <a:stretch>
            <a:fillRect/>
          </a:stretch>
        </p:blipFill>
        <p:spPr>
          <a:xfrm>
            <a:off x="4262510" y="2857914"/>
            <a:ext cx="3171724" cy="2578185"/>
          </a:xfrm>
          <a:prstGeom prst="rect">
            <a:avLst/>
          </a:prstGeom>
        </p:spPr>
      </p:pic>
      <p:sp>
        <p:nvSpPr>
          <p:cNvPr id="12" name="Metin kutusu 11">
            <a:hlinkClick r:id="rId3" action="ppaction://hlinkfile"/>
            <a:extLst>
              <a:ext uri="{FF2B5EF4-FFF2-40B4-BE49-F238E27FC236}">
                <a16:creationId xmlns:a16="http://schemas.microsoft.com/office/drawing/2014/main" id="{D75E8EC9-8B15-E022-A5DE-B96812289B5D}"/>
              </a:ext>
            </a:extLst>
          </p:cNvPr>
          <p:cNvSpPr txBox="1"/>
          <p:nvPr/>
        </p:nvSpPr>
        <p:spPr>
          <a:xfrm>
            <a:off x="3340635" y="5597125"/>
            <a:ext cx="5015473"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tr-TR" sz="1600" b="1" dirty="0">
                <a:solidFill>
                  <a:prstClr val="white"/>
                </a:solidFill>
                <a:latin typeface="Tahoma" panose="020B0604030504040204" pitchFamily="34" charset="0"/>
                <a:ea typeface="Tahoma" panose="020B0604030504040204" pitchFamily="34" charset="0"/>
                <a:cs typeface="Tahoma" panose="020B0604030504040204" pitchFamily="34" charset="0"/>
                <a:hlinkClick r:id="rId4" action="ppaction://hlinkfile"/>
              </a:rPr>
              <a:t>ÖĞRENCİ DİSİPLİN YÖNETMELİĞİ</a:t>
            </a:r>
            <a:endParaRPr kumimoji="0" lang="tr-TR"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1528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Dikdörtgen 8"/>
          <p:cNvSpPr/>
          <p:nvPr/>
        </p:nvSpPr>
        <p:spPr>
          <a:xfrm>
            <a:off x="5119394" y="5805317"/>
            <a:ext cx="1210588" cy="70788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latin typeface="Lucida Sans Unicode"/>
                <a:ea typeface="+mn-ea"/>
                <a:cs typeface="+mn-cs"/>
                <a:sym typeface="Wingdings 2" panose="05020102010507070707" pitchFamily="18" charset="2"/>
              </a:rPr>
              <a:t></a:t>
            </a:r>
            <a:endParaRPr kumimoji="0" lang="tr-TR" sz="4000" b="1" i="0" u="none" strike="noStrike" kern="1200" cap="none" spc="0" normalizeH="0" baseline="0" noProof="0" dirty="0">
              <a:ln>
                <a:noFill/>
              </a:ln>
              <a:solidFill>
                <a:prstClr val="white"/>
              </a:solidFill>
              <a:effectLst/>
              <a:uLnTx/>
              <a:uFillTx/>
              <a:latin typeface="Lucida Sans Unicode"/>
              <a:ea typeface="+mn-ea"/>
              <a:cs typeface="+mn-cs"/>
            </a:endParaRPr>
          </a:p>
        </p:txBody>
      </p:sp>
      <p:sp>
        <p:nvSpPr>
          <p:cNvPr id="5" name="Metin kutusu 4">
            <a:extLst>
              <a:ext uri="{FF2B5EF4-FFF2-40B4-BE49-F238E27FC236}">
                <a16:creationId xmlns:a16="http://schemas.microsoft.com/office/drawing/2014/main" id="{7193C511-92C5-61AC-4950-4A671E12BAAD}"/>
              </a:ext>
            </a:extLst>
          </p:cNvPr>
          <p:cNvSpPr txBox="1"/>
          <p:nvPr/>
        </p:nvSpPr>
        <p:spPr>
          <a:xfrm>
            <a:off x="662804" y="1008611"/>
            <a:ext cx="8913179" cy="5309146"/>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Lise Psikolojisinden kurtulun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Değişimlere açık olun. </a:t>
            </a:r>
          </a:p>
          <a:p>
            <a:pPr marL="342900" lvl="0" indent="-342900">
              <a:spcBef>
                <a:spcPts val="1000"/>
              </a:spcBef>
              <a:buClr>
                <a:srgbClr val="5FCBEF"/>
              </a:buClr>
              <a:buSzPct val="80000"/>
              <a:buFont typeface="Wingdings 3" charset="2"/>
              <a:buChar char=""/>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Hedeflerinizi net olarak </a:t>
            </a:r>
            <a:r>
              <a:rPr lang="tr-TR" sz="2400" b="1" dirty="0">
                <a:solidFill>
                  <a:schemeClr val="bg1"/>
                </a:solidFill>
              </a:rPr>
              <a:t>belirleyin, idealleriniz olsun…</a:t>
            </a:r>
            <a:endParaRPr kumimoji="0" lang="tr-TR" sz="2400" b="1" i="0" u="none" strike="noStrike" kern="1200" cap="none" spc="0" normalizeH="0" baseline="0" noProof="0" dirty="0">
              <a:ln>
                <a:noFill/>
              </a:ln>
              <a:solidFill>
                <a:schemeClr val="bg1"/>
              </a:solidFill>
              <a:effectLst/>
              <a:uLnTx/>
              <a:uFillTx/>
              <a:latin typeface="Trebuchet MS"/>
              <a:ea typeface="+mn-ea"/>
              <a:cs typeface="+mn-cs"/>
            </a:endParaRP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Olaylara ve insanlara ön yargıyla yaklaşmayın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Arkadaşınızı ve dostunuzu iyi belirleyin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Zamanınızı akılcı bir şekilde kullanın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Öğrendiklerinizi yazıya geçirin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Tecrübelere önem verin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Kolay olanı değil zor olanı seçip, dersi ders içinde öğrenin</a:t>
            </a:r>
          </a:p>
          <a:p>
            <a:pPr marL="342900" marR="0" lvl="0" indent="-342900" algn="l" defTabSz="457200" rtl="0" eaLnBrk="1" fontAlgn="auto" latinLnBrk="0" hangingPunct="1">
              <a:lnSpc>
                <a:spcPct val="100000"/>
              </a:lnSpc>
              <a:spcBef>
                <a:spcPts val="1000"/>
              </a:spcBef>
              <a:spcAft>
                <a:spcPts val="0"/>
              </a:spcAft>
              <a:buClr>
                <a:srgbClr val="5FCBEF"/>
              </a:buClr>
              <a:buSzPct val="80000"/>
              <a:buFont typeface="Wingdings 3" charset="2"/>
              <a:buChar char=""/>
              <a:tabLst/>
              <a:defRPr/>
            </a:pPr>
            <a:r>
              <a:rPr kumimoji="0" lang="tr-TR" sz="2400" b="1" i="0" u="none" strike="noStrike" kern="1200" cap="none" spc="0" normalizeH="0" baseline="0" noProof="0" dirty="0">
                <a:ln>
                  <a:noFill/>
                </a:ln>
                <a:solidFill>
                  <a:schemeClr val="bg1"/>
                </a:solidFill>
                <a:effectLst/>
                <a:uLnTx/>
                <a:uFillTx/>
                <a:latin typeface="Trebuchet MS"/>
                <a:ea typeface="+mn-ea"/>
                <a:cs typeface="+mn-cs"/>
              </a:rPr>
              <a:t>Sağlığınıza dikkat edin, her işin başının sağlık olduğunu unutmayın…</a:t>
            </a:r>
          </a:p>
        </p:txBody>
      </p:sp>
      <p:pic>
        <p:nvPicPr>
          <p:cNvPr id="6" name="Picture 4" descr="http://www.genelsaglikbilgileri.com/wp-content/ilac.jpg">
            <a:extLst>
              <a:ext uri="{FF2B5EF4-FFF2-40B4-BE49-F238E27FC236}">
                <a16:creationId xmlns:a16="http://schemas.microsoft.com/office/drawing/2014/main" id="{701A4417-503F-5271-1618-B5A15F9031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924" y="2132864"/>
            <a:ext cx="2592272" cy="259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tin kutusu 7">
            <a:extLst>
              <a:ext uri="{FF2B5EF4-FFF2-40B4-BE49-F238E27FC236}">
                <a16:creationId xmlns:a16="http://schemas.microsoft.com/office/drawing/2014/main" id="{30432C8F-8AEA-641A-A4C1-6339B4E7C336}"/>
              </a:ext>
            </a:extLst>
          </p:cNvPr>
          <p:cNvSpPr txBox="1"/>
          <p:nvPr/>
        </p:nvSpPr>
        <p:spPr>
          <a:xfrm>
            <a:off x="285838" y="217077"/>
            <a:ext cx="6094520" cy="769441"/>
          </a:xfrm>
          <a:prstGeom prst="rect">
            <a:avLst/>
          </a:prstGeom>
          <a:noFill/>
        </p:spPr>
        <p:txBody>
          <a:bodyPr wrap="square">
            <a:spAutoFit/>
          </a:bodyPr>
          <a:lstStyle/>
          <a:p>
            <a:r>
              <a:rPr kumimoji="0" lang="tr-TR" altLang="tr-TR" sz="44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mj-cs"/>
              </a:rPr>
              <a:t>On Altın Kural… </a:t>
            </a:r>
            <a:endParaRPr lang="tr-TR" sz="2400" dirty="0"/>
          </a:p>
        </p:txBody>
      </p:sp>
    </p:spTree>
    <p:extLst>
      <p:ext uri="{BB962C8B-B14F-4D97-AF65-F5344CB8AC3E}">
        <p14:creationId xmlns:p14="http://schemas.microsoft.com/office/powerpoint/2010/main" val="378887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05D97AD8-181E-7F71-8507-D53C0429298E}"/>
              </a:ext>
            </a:extLst>
          </p:cNvPr>
          <p:cNvPicPr>
            <a:picLocks noChangeAspect="1"/>
          </p:cNvPicPr>
          <p:nvPr/>
        </p:nvPicPr>
        <p:blipFill>
          <a:blip r:embed="rId2"/>
          <a:stretch>
            <a:fillRect/>
          </a:stretch>
        </p:blipFill>
        <p:spPr>
          <a:xfrm>
            <a:off x="2519463" y="159024"/>
            <a:ext cx="7217923" cy="6599244"/>
          </a:xfrm>
          <a:prstGeom prst="rect">
            <a:avLst/>
          </a:prstGeom>
        </p:spPr>
      </p:pic>
    </p:spTree>
    <p:extLst>
      <p:ext uri="{BB962C8B-B14F-4D97-AF65-F5344CB8AC3E}">
        <p14:creationId xmlns:p14="http://schemas.microsoft.com/office/powerpoint/2010/main" val="11646715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0F575489-994C-3046-DD21-9EDFCC2C8D15}"/>
              </a:ext>
            </a:extLst>
          </p:cNvPr>
          <p:cNvPicPr>
            <a:picLocks noChangeAspect="1"/>
          </p:cNvPicPr>
          <p:nvPr/>
        </p:nvPicPr>
        <p:blipFill rotWithShape="1">
          <a:blip r:embed="rId2">
            <a:alphaModFix amt="70000"/>
          </a:blip>
          <a:srcRect l="12343" r="10973"/>
          <a:stretch/>
        </p:blipFill>
        <p:spPr>
          <a:xfrm>
            <a:off x="981033" y="98993"/>
            <a:ext cx="10620651" cy="6759007"/>
          </a:xfrm>
          <a:prstGeom prst="rect">
            <a:avLst/>
          </a:prstGeom>
          <a:ln>
            <a:noFill/>
          </a:ln>
          <a:effectLst>
            <a:softEdge rad="112500"/>
          </a:effectLst>
        </p:spPr>
      </p:pic>
      <p:sp>
        <p:nvSpPr>
          <p:cNvPr id="3" name="Metin kutusu 2">
            <a:extLst>
              <a:ext uri="{FF2B5EF4-FFF2-40B4-BE49-F238E27FC236}">
                <a16:creationId xmlns:a16="http://schemas.microsoft.com/office/drawing/2014/main" id="{3790D4B0-AF78-0CC8-304B-67FFCABFF73F}"/>
              </a:ext>
            </a:extLst>
          </p:cNvPr>
          <p:cNvSpPr txBox="1"/>
          <p:nvPr/>
        </p:nvSpPr>
        <p:spPr>
          <a:xfrm>
            <a:off x="2074314" y="503072"/>
            <a:ext cx="7838981" cy="526297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white"/>
                </a:solidFill>
                <a:effectLst/>
                <a:uLnTx/>
                <a:uFillTx/>
                <a:latin typeface="Trebuchet MS" panose="020B0603020202020204"/>
                <a:ea typeface="+mn-ea"/>
                <a:cs typeface="+mn-cs"/>
              </a:rPr>
              <a:t>Bölümümüz adına sizlere sağlık, mutluluk ve huzur dolu bir eğitim-öğretim süreci dileriz.</a:t>
            </a:r>
            <a:r>
              <a:rPr kumimoji="0" lang="tr-TR" sz="5400" b="0" i="0" u="none" strike="noStrike" kern="1200" cap="none" spc="0" normalizeH="0" baseline="0" noProof="0" dirty="0">
                <a:ln>
                  <a:noFill/>
                </a:ln>
                <a:solidFill>
                  <a:prstClr val="white"/>
                </a:solidFill>
                <a:effectLst/>
                <a:uLnTx/>
                <a:uFillTx/>
                <a:latin typeface="Trebuchet MS" panose="020B0603020202020204"/>
                <a:ea typeface="+mn-ea"/>
                <a:cs typeface="+mn-cs"/>
              </a:rPr>
              <a:t>… </a:t>
            </a:r>
            <a:endParaRPr lang="tr-TR" sz="6600" b="1" i="1" dirty="0">
              <a:solidFill>
                <a:schemeClr val="bg1"/>
              </a:solidFill>
            </a:endParaRPr>
          </a:p>
          <a:p>
            <a:r>
              <a:rPr lang="tr-TR" sz="6600" b="1" i="1" dirty="0">
                <a:solidFill>
                  <a:schemeClr val="bg1"/>
                </a:solidFill>
              </a:rPr>
              <a:t>TEŞEKKÜR EDERİZ.</a:t>
            </a:r>
          </a:p>
        </p:txBody>
      </p:sp>
    </p:spTree>
    <p:extLst>
      <p:ext uri="{BB962C8B-B14F-4D97-AF65-F5344CB8AC3E}">
        <p14:creationId xmlns:p14="http://schemas.microsoft.com/office/powerpoint/2010/main" val="6943407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 name="Picture 2" descr="C:\Users\Hakan\Desktop\Slayt Resimleri\Resim3.jpg">
            <a:extLst>
              <a:ext uri="{FF2B5EF4-FFF2-40B4-BE49-F238E27FC236}">
                <a16:creationId xmlns:a16="http://schemas.microsoft.com/office/drawing/2014/main" id="{2CA97FBE-7B1E-E184-3728-4D2122DE2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751" y="821491"/>
            <a:ext cx="3937571" cy="26097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Hakan\Desktop\Slayt Resimleri\Resim4.jpg">
            <a:extLst>
              <a:ext uri="{FF2B5EF4-FFF2-40B4-BE49-F238E27FC236}">
                <a16:creationId xmlns:a16="http://schemas.microsoft.com/office/drawing/2014/main" id="{1E171B3C-2D18-6EAA-E7B4-BFB384240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751" y="3739983"/>
            <a:ext cx="3937571" cy="2654345"/>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D7DB1509-F501-0C7B-3E54-68ECE5FE4326}"/>
              </a:ext>
            </a:extLst>
          </p:cNvPr>
          <p:cNvSpPr txBox="1"/>
          <p:nvPr/>
        </p:nvSpPr>
        <p:spPr>
          <a:xfrm>
            <a:off x="196678" y="2631509"/>
            <a:ext cx="6096000" cy="3970318"/>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Kuruluşu 1883 yılına dayanan Marmara Üniversitesi ülkemizin en saygın üniversiteleri arasında yer almaktadır.</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8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Eğitim dili Arapça, Almanca, Fransızca ve İngilizce olan bölümleriyle dikkat çeken üniversitemiz uluslararası kalitesiyle de isminden söz ettirmektedir.</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18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1800" b="1" i="0" u="none" strike="noStrike" kern="1200" cap="none" spc="0" normalizeH="0" baseline="0" noProof="0" dirty="0">
                <a:ln>
                  <a:noFill/>
                </a:ln>
                <a:solidFill>
                  <a:schemeClr val="bg1"/>
                </a:solidFill>
                <a:effectLst/>
                <a:uLnTx/>
                <a:uFillTx/>
                <a:latin typeface="Arial Black" panose="020B0A04020102020204" pitchFamily="34" charset="0"/>
                <a:ea typeface="+mn-ea"/>
                <a:cs typeface="+mn-cs"/>
              </a:rPr>
              <a:t>Siyaset, ekonomi, bürokrasi, kültür ve sanat alanları başta olmak üzere her alanda tanınmış mezunlar yetiştiren Marmara Üniversitesi sizin en iyi bir şekilde hizmet alacağınız kurumlardan biridir.</a:t>
            </a:r>
            <a:endParaRPr kumimoji="0" lang="tr-TR" sz="1800" b="0" i="0" u="none" strike="noStrike" kern="1200" cap="none" spc="0" normalizeH="0" baseline="0" noProof="0" dirty="0">
              <a:ln>
                <a:noFill/>
              </a:ln>
              <a:solidFill>
                <a:schemeClr val="bg1"/>
              </a:solidFill>
              <a:effectLst/>
              <a:uLnTx/>
              <a:uFillTx/>
              <a:latin typeface="Trebuchet MS"/>
              <a:ea typeface="+mn-ea"/>
              <a:cs typeface="+mn-cs"/>
            </a:endParaRPr>
          </a:p>
        </p:txBody>
      </p:sp>
      <p:sp>
        <p:nvSpPr>
          <p:cNvPr id="14" name="Metin kutusu 13">
            <a:extLst>
              <a:ext uri="{FF2B5EF4-FFF2-40B4-BE49-F238E27FC236}">
                <a16:creationId xmlns:a16="http://schemas.microsoft.com/office/drawing/2014/main" id="{8435A6E6-3BAB-DCA2-90C2-128965C165F7}"/>
              </a:ext>
            </a:extLst>
          </p:cNvPr>
          <p:cNvSpPr txBox="1"/>
          <p:nvPr/>
        </p:nvSpPr>
        <p:spPr>
          <a:xfrm>
            <a:off x="196678" y="1297071"/>
            <a:ext cx="6789683" cy="830997"/>
          </a:xfrm>
          <a:prstGeom prst="rect">
            <a:avLst/>
          </a:prstGeom>
          <a:noFill/>
        </p:spPr>
        <p:txBody>
          <a:bodyPr wrap="square">
            <a:spAutoFit/>
          </a:bodyPr>
          <a:lstStyle/>
          <a:p>
            <a:r>
              <a:rPr kumimoji="0" lang="tr-TR" sz="4800" b="1" i="0" u="none" strike="noStrike" kern="1200" cap="none" spc="0" normalizeH="0" baseline="0" noProof="0" dirty="0">
                <a:ln>
                  <a:noFill/>
                </a:ln>
                <a:solidFill>
                  <a:schemeClr val="bg1"/>
                </a:solidFill>
                <a:effectLst/>
                <a:uLnTx/>
                <a:uFillTx/>
                <a:latin typeface="Trebuchet MS"/>
                <a:ea typeface="+mj-ea"/>
                <a:cs typeface="+mj-cs"/>
              </a:rPr>
              <a:t>Marmara Üniversitesi</a:t>
            </a:r>
            <a:endParaRPr lang="tr-TR" sz="2000" dirty="0">
              <a:solidFill>
                <a:schemeClr val="bg1"/>
              </a:solidFill>
            </a:endParaRPr>
          </a:p>
        </p:txBody>
      </p:sp>
      <p:pic>
        <p:nvPicPr>
          <p:cNvPr id="15" name="Resim 14" descr="Bu resmin henüz betimlemesi yapılmamıştır.">
            <a:extLst>
              <a:ext uri="{FF2B5EF4-FFF2-40B4-BE49-F238E27FC236}">
                <a16:creationId xmlns:a16="http://schemas.microsoft.com/office/drawing/2014/main" id="{AB274C6F-A757-F127-18EF-31A5D654F9E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5636" y="243634"/>
            <a:ext cx="1101438" cy="1053437"/>
          </a:xfrm>
          <a:prstGeom prst="rect">
            <a:avLst/>
          </a:prstGeom>
          <a:noFill/>
          <a:ln>
            <a:noFill/>
          </a:ln>
        </p:spPr>
      </p:pic>
    </p:spTree>
    <p:extLst>
      <p:ext uri="{BB962C8B-B14F-4D97-AF65-F5344CB8AC3E}">
        <p14:creationId xmlns:p14="http://schemas.microsoft.com/office/powerpoint/2010/main" val="16900451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Resim 5"/>
          <p:cNvPicPr/>
          <p:nvPr/>
        </p:nvPicPr>
        <p:blipFill>
          <a:blip r:embed="rId2"/>
          <a:stretch>
            <a:fillRect/>
          </a:stretch>
        </p:blipFill>
        <p:spPr>
          <a:xfrm>
            <a:off x="3924941" y="242355"/>
            <a:ext cx="2275562"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p:cNvPicPr/>
          <p:nvPr/>
        </p:nvPicPr>
        <p:blipFill>
          <a:blip r:embed="rId3"/>
          <a:stretch>
            <a:fillRect/>
          </a:stretch>
        </p:blipFill>
        <p:spPr>
          <a:xfrm>
            <a:off x="7558683" y="242355"/>
            <a:ext cx="2003691"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p:cNvPicPr/>
          <p:nvPr/>
        </p:nvPicPr>
        <p:blipFill rotWithShape="1">
          <a:blip r:embed="rId4"/>
          <a:srcRect l="7895" r="6767"/>
          <a:stretch/>
        </p:blipFill>
        <p:spPr bwMode="auto">
          <a:xfrm>
            <a:off x="5839086" y="3899319"/>
            <a:ext cx="2005965" cy="1979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2" name="Dikdörtgen 1"/>
          <p:cNvSpPr/>
          <p:nvPr/>
        </p:nvSpPr>
        <p:spPr>
          <a:xfrm>
            <a:off x="3917344" y="2957158"/>
            <a:ext cx="2425664" cy="646331"/>
          </a:xfrm>
          <a:prstGeom prst="rect">
            <a:avLst/>
          </a:prstGeom>
        </p:spPr>
        <p:txBody>
          <a:bodyPr wrap="none">
            <a:spAutoFit/>
          </a:bodyPr>
          <a:lstStyle/>
          <a:p>
            <a:pPr algn="ctr"/>
            <a:r>
              <a:rPr lang="tr-TR" b="1" dirty="0">
                <a:solidFill>
                  <a:schemeClr val="bg1"/>
                </a:solidFill>
              </a:rPr>
              <a:t>Rektör</a:t>
            </a:r>
          </a:p>
          <a:p>
            <a:r>
              <a:rPr lang="tr-TR" b="1" dirty="0">
                <a:solidFill>
                  <a:schemeClr val="bg1"/>
                </a:solidFill>
              </a:rPr>
              <a:t>Prof. Dr. Orhan Oğuz</a:t>
            </a:r>
          </a:p>
        </p:txBody>
      </p:sp>
      <p:sp>
        <p:nvSpPr>
          <p:cNvPr id="3" name="Dikdörtgen 2"/>
          <p:cNvSpPr/>
          <p:nvPr/>
        </p:nvSpPr>
        <p:spPr>
          <a:xfrm>
            <a:off x="7039116" y="2873252"/>
            <a:ext cx="3605348" cy="646331"/>
          </a:xfrm>
          <a:prstGeom prst="rect">
            <a:avLst/>
          </a:prstGeom>
        </p:spPr>
        <p:txBody>
          <a:bodyPr wrap="square">
            <a:spAutoFit/>
          </a:bodyPr>
          <a:lstStyle/>
          <a:p>
            <a:pPr algn="ctr"/>
            <a:r>
              <a:rPr lang="tr-TR" b="1" dirty="0">
                <a:solidFill>
                  <a:schemeClr val="bg1"/>
                </a:solidFill>
              </a:rPr>
              <a:t>Dekan</a:t>
            </a:r>
          </a:p>
          <a:p>
            <a:r>
              <a:rPr lang="tr-TR" b="1" dirty="0">
                <a:solidFill>
                  <a:schemeClr val="bg1"/>
                </a:solidFill>
              </a:rPr>
              <a:t>Prof. Dr. Hakkı Dursun Yıldız</a:t>
            </a:r>
          </a:p>
        </p:txBody>
      </p:sp>
      <p:sp>
        <p:nvSpPr>
          <p:cNvPr id="11" name="Dikdörtgen 10"/>
          <p:cNvSpPr/>
          <p:nvPr/>
        </p:nvSpPr>
        <p:spPr>
          <a:xfrm>
            <a:off x="5130176" y="6138056"/>
            <a:ext cx="3898414" cy="646331"/>
          </a:xfrm>
          <a:prstGeom prst="rect">
            <a:avLst/>
          </a:prstGeom>
        </p:spPr>
        <p:txBody>
          <a:bodyPr wrap="square">
            <a:spAutoFit/>
          </a:bodyPr>
          <a:lstStyle/>
          <a:p>
            <a:pPr lvl="0" algn="ctr"/>
            <a:r>
              <a:rPr lang="tr-TR" b="1" dirty="0">
                <a:solidFill>
                  <a:prstClr val="white"/>
                </a:solidFill>
              </a:rPr>
              <a:t>Türk Dili ve Edebiyatı Bölüm Bşk.</a:t>
            </a:r>
          </a:p>
          <a:p>
            <a:pPr lvl="0" algn="ctr"/>
            <a:r>
              <a:rPr lang="tr-TR" b="1" dirty="0">
                <a:solidFill>
                  <a:prstClr val="white"/>
                </a:solidFill>
              </a:rPr>
              <a:t>Prof. Dr. Mehmet Akalın</a:t>
            </a:r>
          </a:p>
        </p:txBody>
      </p:sp>
      <p:sp>
        <p:nvSpPr>
          <p:cNvPr id="4" name="Dikdörtgen 3"/>
          <p:cNvSpPr/>
          <p:nvPr/>
        </p:nvSpPr>
        <p:spPr>
          <a:xfrm>
            <a:off x="357015" y="152539"/>
            <a:ext cx="906980" cy="6087757"/>
          </a:xfrm>
          <a:prstGeom prst="rect">
            <a:avLst/>
          </a:prstGeom>
        </p:spPr>
        <p:txBody>
          <a:bodyPr vert="wordArtVert" wrap="none">
            <a:spAutoFit/>
          </a:bodyPr>
          <a:lstStyle/>
          <a:p>
            <a:pPr algn="ctr"/>
            <a:r>
              <a:rPr lang="tr-TR" sz="36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KURUCUL</a:t>
            </a:r>
            <a:r>
              <a:rPr lang="tr-TR"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AR</a:t>
            </a:r>
          </a:p>
        </p:txBody>
      </p:sp>
    </p:spTree>
    <p:extLst>
      <p:ext uri="{BB962C8B-B14F-4D97-AF65-F5344CB8AC3E}">
        <p14:creationId xmlns:p14="http://schemas.microsoft.com/office/powerpoint/2010/main" val="15051567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6" name="Dikdörtgen 5"/>
          <p:cNvSpPr/>
          <p:nvPr/>
        </p:nvSpPr>
        <p:spPr>
          <a:xfrm>
            <a:off x="5759017" y="4993325"/>
            <a:ext cx="6096000" cy="1323439"/>
          </a:xfrm>
          <a:prstGeom prst="rect">
            <a:avLst/>
          </a:prstGeom>
        </p:spPr>
        <p:txBody>
          <a:bodyPr>
            <a:spAutoFit/>
          </a:bodyPr>
          <a:lstStyle/>
          <a:p>
            <a:pPr marL="109728" lvl="0" algn="ctr"/>
            <a:r>
              <a:rPr lang="tr-TR" sz="4000" b="1" kern="500" dirty="0">
                <a:solidFill>
                  <a:schemeClr val="bg1"/>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Fındıkzâde yılları</a:t>
            </a:r>
          </a:p>
          <a:p>
            <a:pPr marL="109728" lvl="0" algn="ctr"/>
            <a:r>
              <a:rPr lang="tr-TR" sz="4000" b="1" kern="500" dirty="0">
                <a:solidFill>
                  <a:schemeClr val="bg1"/>
                </a:solidFill>
                <a:latin typeface="Tahoma" panose="020B0604030504040204" pitchFamily="34" charset="0"/>
                <a:ea typeface="Tahoma" panose="020B0604030504040204" pitchFamily="34" charset="0"/>
                <a:cs typeface="Tahoma" panose="020B0604030504040204" pitchFamily="34" charset="0"/>
                <a:sym typeface="Wingdings 2" panose="05020102010507070707" pitchFamily="18" charset="2"/>
              </a:rPr>
              <a:t>(1982-1991)</a:t>
            </a:r>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3151" b="2305"/>
          <a:stretch/>
        </p:blipFill>
        <p:spPr>
          <a:xfrm>
            <a:off x="330925" y="426721"/>
            <a:ext cx="5197266" cy="60350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Resim 3"/>
          <p:cNvPicPr>
            <a:picLocks noChangeAspect="1"/>
          </p:cNvPicPr>
          <p:nvPr/>
        </p:nvPicPr>
        <p:blipFill>
          <a:blip r:embed="rId3"/>
          <a:stretch>
            <a:fillRect/>
          </a:stretch>
        </p:blipFill>
        <p:spPr>
          <a:xfrm>
            <a:off x="6157027" y="1055303"/>
            <a:ext cx="5697990" cy="2876208"/>
          </a:xfrm>
          <a:prstGeom prst="rect">
            <a:avLst/>
          </a:prstGeom>
          <a:ln>
            <a:noFill/>
          </a:ln>
          <a:effectLst>
            <a:softEdge rad="112500"/>
          </a:effectLst>
        </p:spPr>
      </p:pic>
    </p:spTree>
    <p:extLst>
      <p:ext uri="{BB962C8B-B14F-4D97-AF65-F5344CB8AC3E}">
        <p14:creationId xmlns:p14="http://schemas.microsoft.com/office/powerpoint/2010/main" val="10352063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03010" y="295952"/>
            <a:ext cx="6215795" cy="4397968"/>
          </a:xfrm>
          <a:prstGeom prst="rect">
            <a:avLst/>
          </a:prstGeom>
          <a:ln>
            <a:noFill/>
          </a:ln>
          <a:effectLst>
            <a:softEdge rad="112500"/>
          </a:effectLst>
        </p:spPr>
      </p:pic>
      <p:pic>
        <p:nvPicPr>
          <p:cNvPr id="3" name="Resim 2"/>
          <p:cNvPicPr>
            <a:picLocks noChangeAspect="1"/>
          </p:cNvPicPr>
          <p:nvPr/>
        </p:nvPicPr>
        <p:blipFill>
          <a:blip r:embed="rId3"/>
          <a:stretch>
            <a:fillRect/>
          </a:stretch>
        </p:blipFill>
        <p:spPr>
          <a:xfrm>
            <a:off x="6760107" y="2252332"/>
            <a:ext cx="5289698" cy="3869793"/>
          </a:xfrm>
          <a:prstGeom prst="rect">
            <a:avLst/>
          </a:prstGeom>
          <a:ln>
            <a:noFill/>
          </a:ln>
          <a:effectLst>
            <a:softEdge rad="112500"/>
          </a:effectLst>
        </p:spPr>
      </p:pic>
    </p:spTree>
    <p:extLst>
      <p:ext uri="{BB962C8B-B14F-4D97-AF65-F5344CB8AC3E}">
        <p14:creationId xmlns:p14="http://schemas.microsoft.com/office/powerpoint/2010/main" val="727614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Resim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 y="653143"/>
            <a:ext cx="6695335" cy="5364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p:cNvPicPr/>
          <p:nvPr/>
        </p:nvPicPr>
        <p:blipFill>
          <a:blip r:embed="rId3">
            <a:extLst>
              <a:ext uri="{28A0092B-C50C-407E-A947-70E740481C1C}">
                <a14:useLocalDpi xmlns:a14="http://schemas.microsoft.com/office/drawing/2010/main" val="0"/>
              </a:ext>
            </a:extLst>
          </a:blip>
          <a:srcRect/>
          <a:stretch>
            <a:fillRect/>
          </a:stretch>
        </p:blipFill>
        <p:spPr bwMode="auto">
          <a:xfrm>
            <a:off x="7515497" y="461554"/>
            <a:ext cx="4293326" cy="6096001"/>
          </a:xfrm>
          <a:prstGeom prst="rect">
            <a:avLst/>
          </a:prstGeom>
          <a:ln>
            <a:noFill/>
          </a:ln>
          <a:effectLst>
            <a:softEdge rad="112500"/>
          </a:effectLst>
        </p:spPr>
      </p:pic>
    </p:spTree>
    <p:extLst>
      <p:ext uri="{BB962C8B-B14F-4D97-AF65-F5344CB8AC3E}">
        <p14:creationId xmlns:p14="http://schemas.microsoft.com/office/powerpoint/2010/main" val="3775579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Dikdörtgen 6"/>
          <p:cNvSpPr/>
          <p:nvPr/>
        </p:nvSpPr>
        <p:spPr>
          <a:xfrm>
            <a:off x="8174232" y="5367685"/>
            <a:ext cx="3767711"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err="1">
                <a:ln>
                  <a:noFill/>
                </a:ln>
                <a:solidFill>
                  <a:prstClr val="white"/>
                </a:solidFill>
                <a:effectLst/>
                <a:uLnTx/>
                <a:uFillTx/>
                <a:latin typeface="Trebuchet MS" panose="020B0603020202020204"/>
                <a:ea typeface="+mn-ea"/>
                <a:cs typeface="+mn-cs"/>
              </a:rPr>
              <a:t>Ottoman's</a:t>
            </a:r>
            <a:r>
              <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rPr>
              <a:t> Life Hotel Deluxe</a:t>
            </a:r>
          </a:p>
          <a:p>
            <a:pPr marL="0" marR="0" lvl="0" indent="0" algn="ctr" defTabSz="457200" rtl="0" eaLnBrk="1" fontAlgn="auto" latinLnBrk="0" hangingPunct="1">
              <a:lnSpc>
                <a:spcPct val="100000"/>
              </a:lnSpc>
              <a:spcBef>
                <a:spcPts val="0"/>
              </a:spcBef>
              <a:spcAft>
                <a:spcPts val="0"/>
              </a:spcAft>
              <a:buClrTx/>
              <a:buSzTx/>
              <a:buFontTx/>
              <a:buNone/>
              <a:tabLst/>
              <a:defRPr/>
            </a:pPr>
            <a:r>
              <a:rPr lang="tr-TR" sz="2400" b="1" dirty="0">
                <a:solidFill>
                  <a:prstClr val="white"/>
                </a:solidFill>
                <a:latin typeface="Trebuchet MS" panose="020B0603020202020204"/>
              </a:rPr>
              <a:t>(2022)</a:t>
            </a:r>
            <a:endParaRPr kumimoji="0" lang="tr-TR"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2" name="Resim 1"/>
          <p:cNvPicPr>
            <a:picLocks noChangeAspect="1"/>
          </p:cNvPicPr>
          <p:nvPr/>
        </p:nvPicPr>
        <p:blipFill>
          <a:blip r:embed="rId2"/>
          <a:stretch>
            <a:fillRect/>
          </a:stretch>
        </p:blipFill>
        <p:spPr>
          <a:xfrm>
            <a:off x="4996134" y="245186"/>
            <a:ext cx="6945809" cy="4936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sim 2"/>
          <p:cNvPicPr>
            <a:picLocks noChangeAspect="1"/>
          </p:cNvPicPr>
          <p:nvPr/>
        </p:nvPicPr>
        <p:blipFill>
          <a:blip r:embed="rId3"/>
          <a:stretch>
            <a:fillRect/>
          </a:stretch>
        </p:blipFill>
        <p:spPr>
          <a:xfrm>
            <a:off x="245941" y="3761800"/>
            <a:ext cx="4204140" cy="2780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ikdörtgen 3"/>
          <p:cNvSpPr/>
          <p:nvPr/>
        </p:nvSpPr>
        <p:spPr>
          <a:xfrm>
            <a:off x="4701798" y="5783184"/>
            <a:ext cx="2688557"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rPr>
              <a:t>Haliç Üniversitesi</a:t>
            </a:r>
          </a:p>
          <a:p>
            <a:pPr marL="0" marR="0" lvl="0" indent="0" algn="ctr" defTabSz="457200" rtl="0" eaLnBrk="1" fontAlgn="auto" latinLnBrk="0" hangingPunct="1">
              <a:lnSpc>
                <a:spcPct val="100000"/>
              </a:lnSpc>
              <a:spcBef>
                <a:spcPts val="0"/>
              </a:spcBef>
              <a:spcAft>
                <a:spcPts val="0"/>
              </a:spcAft>
              <a:buClrTx/>
              <a:buSzTx/>
              <a:buFontTx/>
              <a:buNone/>
              <a:tabLst/>
              <a:defRPr/>
            </a:pPr>
            <a:r>
              <a:rPr lang="tr-TR" sz="2400" b="1" dirty="0">
                <a:solidFill>
                  <a:prstClr val="white"/>
                </a:solidFill>
                <a:effectLst>
                  <a:outerShdw blurRad="38100" dist="38100" dir="2700000" algn="tl">
                    <a:srgbClr val="000000">
                      <a:alpha val="43137"/>
                    </a:srgbClr>
                  </a:outerShdw>
                </a:effectLst>
                <a:latin typeface="Trebuchet MS" panose="020B0603020202020204"/>
              </a:rPr>
              <a:t>(1990-2000)</a:t>
            </a:r>
            <a:endParaRPr kumimoji="0" lang="tr-T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a:endParaRPr>
          </a:p>
        </p:txBody>
      </p:sp>
      <p:pic>
        <p:nvPicPr>
          <p:cNvPr id="6" name="Resim 5"/>
          <p:cNvPicPr>
            <a:picLocks noChangeAspect="1"/>
          </p:cNvPicPr>
          <p:nvPr/>
        </p:nvPicPr>
        <p:blipFill rotWithShape="1">
          <a:blip r:embed="rId4">
            <a:extLst>
              <a:ext uri="{28A0092B-C50C-407E-A947-70E740481C1C}">
                <a14:useLocalDpi xmlns:a14="http://schemas.microsoft.com/office/drawing/2010/main" val="0"/>
              </a:ext>
            </a:extLst>
          </a:blip>
          <a:srcRect l="3151" b="2305"/>
          <a:stretch/>
        </p:blipFill>
        <p:spPr>
          <a:xfrm>
            <a:off x="759746" y="147199"/>
            <a:ext cx="2978095" cy="3458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978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9000">
              <a:schemeClr val="tx1"/>
            </a:gs>
            <a:gs pos="0">
              <a:srgbClr val="FF0000"/>
            </a:gs>
            <a:gs pos="49000">
              <a:srgbClr val="1B0000"/>
            </a:gs>
            <a:gs pos="90000">
              <a:schemeClr val="accent2">
                <a:lumMod val="95000"/>
                <a:lumOff val="5000"/>
              </a:schemeClr>
            </a:gs>
            <a:gs pos="100000">
              <a:schemeClr val="accent2">
                <a:lumMod val="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Resim 3" descr="C:\Users\Müdür\Downloads\WhatsApp Image 2022-01-07 at 11.20.0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571897" y="-1274872"/>
            <a:ext cx="6574972" cy="9405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Dikdörtgen 1"/>
          <p:cNvSpPr/>
          <p:nvPr/>
        </p:nvSpPr>
        <p:spPr>
          <a:xfrm>
            <a:off x="10959934" y="1441956"/>
            <a:ext cx="738664" cy="3971600"/>
          </a:xfrm>
          <a:prstGeom prst="rect">
            <a:avLst/>
          </a:prstGeom>
        </p:spPr>
        <p:txBody>
          <a:bodyPr vert="vert" wrap="none">
            <a:spAutoFit/>
          </a:bodyPr>
          <a:lstStyle/>
          <a:p>
            <a:r>
              <a:rPr lang="tr-TR" sz="3600" b="1" dirty="0">
                <a:solidFill>
                  <a:schemeClr val="bg1"/>
                </a:solidFill>
              </a:rPr>
              <a:t>Göztepe Kampüsü</a:t>
            </a:r>
          </a:p>
        </p:txBody>
      </p:sp>
      <p:sp>
        <p:nvSpPr>
          <p:cNvPr id="5" name="Dikdörtgen 4"/>
          <p:cNvSpPr/>
          <p:nvPr/>
        </p:nvSpPr>
        <p:spPr>
          <a:xfrm>
            <a:off x="10160675" y="5613462"/>
            <a:ext cx="2031325" cy="461665"/>
          </a:xfrm>
          <a:prstGeom prst="rect">
            <a:avLst/>
          </a:prstGeom>
        </p:spPr>
        <p:txBody>
          <a:bodyPr wrap="none">
            <a:spAutoFit/>
          </a:bodyPr>
          <a:lstStyle/>
          <a:p>
            <a:r>
              <a:rPr lang="tr-TR" sz="2400" b="1" dirty="0">
                <a:solidFill>
                  <a:schemeClr val="bg1"/>
                </a:solidFill>
              </a:rPr>
              <a:t>1980’li yıllar</a:t>
            </a:r>
          </a:p>
        </p:txBody>
      </p:sp>
    </p:spTree>
    <p:extLst>
      <p:ext uri="{BB962C8B-B14F-4D97-AF65-F5344CB8AC3E}">
        <p14:creationId xmlns:p14="http://schemas.microsoft.com/office/powerpoint/2010/main" val="36679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1_Yüzeyler">
  <a:themeElements>
    <a:clrScheme name="Yüzeyler">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Integral</Template>
  <TotalTime>2240</TotalTime>
  <Words>1001</Words>
  <Application>Microsoft Office PowerPoint</Application>
  <PresentationFormat>Geniş ekran</PresentationFormat>
  <Paragraphs>171</Paragraphs>
  <Slides>25</Slides>
  <Notes>0</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25</vt:i4>
      </vt:variant>
    </vt:vector>
  </HeadingPairs>
  <TitlesOfParts>
    <vt:vector size="35" baseType="lpstr">
      <vt:lpstr>Arial</vt:lpstr>
      <vt:lpstr>Arial Black</vt:lpstr>
      <vt:lpstr>Calibri</vt:lpstr>
      <vt:lpstr>Lucida Sans Unicode</vt:lpstr>
      <vt:lpstr>Tahoma</vt:lpstr>
      <vt:lpstr>Trebuchet MS</vt:lpstr>
      <vt:lpstr>Wingdings</vt:lpstr>
      <vt:lpstr>Wingdings 3</vt:lpstr>
      <vt:lpstr>Yüzeyler</vt:lpstr>
      <vt:lpstr>1_Yüzeyler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MARMARA ÜNİVERSİTESİ YABANCI DİLLER YÜKSEKOKULU</dc:title>
  <dc:creator>TOSHİBA;CUMBUL</dc:creator>
  <cp:lastModifiedBy>Harun Duman</cp:lastModifiedBy>
  <cp:revision>181</cp:revision>
  <dcterms:created xsi:type="dcterms:W3CDTF">2020-10-10T20:20:55Z</dcterms:created>
  <dcterms:modified xsi:type="dcterms:W3CDTF">2023-10-09T07:07:44Z</dcterms:modified>
</cp:coreProperties>
</file>